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66" r:id="rId4"/>
    <p:sldId id="267" r:id="rId5"/>
    <p:sldId id="268" r:id="rId6"/>
    <p:sldId id="263" r:id="rId7"/>
    <p:sldId id="260" r:id="rId8"/>
    <p:sldId id="265"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61" autoAdjust="0"/>
    <p:restoredTop sz="81518"/>
  </p:normalViewPr>
  <p:slideViewPr>
    <p:cSldViewPr snapToGrid="0" snapToObjects="1">
      <p:cViewPr varScale="1">
        <p:scale>
          <a:sx n="77" d="100"/>
          <a:sy n="77" d="100"/>
        </p:scale>
        <p:origin x="1664"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jpeg>
</file>

<file path=ppt/media/image6.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EE9362-A23F-D84F-9CB1-45D279CB8EF1}" type="datetimeFigureOut">
              <a:rPr lang="en-US" smtClean="0"/>
              <a:t>12/11/16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86179B-3C09-E449-890C-D857AD5D002A}" type="slidenum">
              <a:rPr lang="en-US" smtClean="0"/>
              <a:t>‹#›</a:t>
            </a:fld>
            <a:endParaRPr lang="en-US"/>
          </a:p>
        </p:txBody>
      </p:sp>
    </p:spTree>
    <p:extLst>
      <p:ext uri="{BB962C8B-B14F-4D97-AF65-F5344CB8AC3E}">
        <p14:creationId xmlns:p14="http://schemas.microsoft.com/office/powerpoint/2010/main" val="18024599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and welcome</a:t>
            </a:r>
            <a:r>
              <a:rPr lang="en-US" baseline="0" dirty="0" smtClean="0"/>
              <a:t> to the final project presentation of our educational tech project.</a:t>
            </a:r>
          </a:p>
          <a:p>
            <a:r>
              <a:rPr lang="en-US" baseline="0" dirty="0" smtClean="0"/>
              <a:t>I am Ali and my team members are David and Aaron , together we are team awesome.</a:t>
            </a:r>
          </a:p>
        </p:txBody>
      </p:sp>
      <p:sp>
        <p:nvSpPr>
          <p:cNvPr id="4" name="Slide Number Placeholder 3"/>
          <p:cNvSpPr>
            <a:spLocks noGrp="1"/>
          </p:cNvSpPr>
          <p:nvPr>
            <p:ph type="sldNum" sz="quarter" idx="10"/>
          </p:nvPr>
        </p:nvSpPr>
        <p:spPr/>
        <p:txBody>
          <a:bodyPr/>
          <a:lstStyle/>
          <a:p>
            <a:fld id="{8E86179B-3C09-E449-890C-D857AD5D002A}" type="slidenum">
              <a:rPr lang="en-US" smtClean="0"/>
              <a:t>1</a:t>
            </a:fld>
            <a:endParaRPr lang="en-US"/>
          </a:p>
        </p:txBody>
      </p:sp>
    </p:spTree>
    <p:extLst>
      <p:ext uri="{BB962C8B-B14F-4D97-AF65-F5344CB8AC3E}">
        <p14:creationId xmlns:p14="http://schemas.microsoft.com/office/powerpoint/2010/main" val="831157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Our project</a:t>
            </a:r>
            <a:r>
              <a:rPr lang="en-US" baseline="0" dirty="0" smtClean="0"/>
              <a:t> is an academic search engine which lets users search for research papers and uses feedback from the user to improve the search results.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Let us look at a demo to understand how our application works.</a:t>
            </a:r>
            <a:endParaRPr lang="en-US" dirty="0" smtClean="0"/>
          </a:p>
          <a:p>
            <a:endParaRPr lang="en-US" dirty="0"/>
          </a:p>
        </p:txBody>
      </p:sp>
      <p:sp>
        <p:nvSpPr>
          <p:cNvPr id="4" name="Slide Number Placeholder 3"/>
          <p:cNvSpPr>
            <a:spLocks noGrp="1"/>
          </p:cNvSpPr>
          <p:nvPr>
            <p:ph type="sldNum" sz="quarter" idx="10"/>
          </p:nvPr>
        </p:nvSpPr>
        <p:spPr/>
        <p:txBody>
          <a:bodyPr/>
          <a:lstStyle/>
          <a:p>
            <a:fld id="{8E86179B-3C09-E449-890C-D857AD5D002A}" type="slidenum">
              <a:rPr lang="en-US" smtClean="0"/>
              <a:t>2</a:t>
            </a:fld>
            <a:endParaRPr lang="en-US"/>
          </a:p>
        </p:txBody>
      </p:sp>
    </p:spTree>
    <p:extLst>
      <p:ext uri="{BB962C8B-B14F-4D97-AF65-F5344CB8AC3E}">
        <p14:creationId xmlns:p14="http://schemas.microsoft.com/office/powerpoint/2010/main" val="1918249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search engine has two major components,</a:t>
            </a:r>
          </a:p>
          <a:p>
            <a:r>
              <a:rPr lang="en-US" baseline="0" dirty="0" smtClean="0"/>
              <a:t>A loader service which periodically loads research papers meta data and concepts into the database</a:t>
            </a:r>
          </a:p>
          <a:p>
            <a:r>
              <a:rPr lang="en-US" baseline="0" dirty="0" smtClean="0"/>
              <a:t>A voting algorithm which uses the user’s feedback to refine the search results.</a:t>
            </a:r>
          </a:p>
          <a:p>
            <a:r>
              <a:rPr lang="en-US" baseline="0" dirty="0" smtClean="0"/>
              <a:t>I’ll be explaining more about the loader service and David will explain more about the voting algorithm later.</a:t>
            </a:r>
            <a:endParaRPr lang="en-US" dirty="0"/>
          </a:p>
        </p:txBody>
      </p:sp>
      <p:sp>
        <p:nvSpPr>
          <p:cNvPr id="4" name="Slide Number Placeholder 3"/>
          <p:cNvSpPr>
            <a:spLocks noGrp="1"/>
          </p:cNvSpPr>
          <p:nvPr>
            <p:ph type="sldNum" sz="quarter" idx="10"/>
          </p:nvPr>
        </p:nvSpPr>
        <p:spPr/>
        <p:txBody>
          <a:bodyPr/>
          <a:lstStyle/>
          <a:p>
            <a:fld id="{8E86179B-3C09-E449-890C-D857AD5D002A}" type="slidenum">
              <a:rPr lang="en-US" smtClean="0"/>
              <a:t>3</a:t>
            </a:fld>
            <a:endParaRPr lang="en-US"/>
          </a:p>
        </p:txBody>
      </p:sp>
    </p:spTree>
    <p:extLst>
      <p:ext uri="{BB962C8B-B14F-4D97-AF65-F5344CB8AC3E}">
        <p14:creationId xmlns:p14="http://schemas.microsoft.com/office/powerpoint/2010/main" val="1792228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loader service has 3</a:t>
            </a:r>
            <a:r>
              <a:rPr lang="en-US" baseline="0" dirty="0" smtClean="0"/>
              <a:t> tasks :</a:t>
            </a:r>
          </a:p>
          <a:p>
            <a:r>
              <a:rPr lang="en-US" baseline="0" dirty="0" smtClean="0"/>
              <a:t>It gets research papers from an external service , at the moment we are using the Springer REST API to get papers subject wise.</a:t>
            </a:r>
          </a:p>
          <a:p>
            <a:r>
              <a:rPr lang="en-US" baseline="0" dirty="0" smtClean="0"/>
              <a:t>The loader service then extracts concept tag words from each paper using IBM Watson. IBM Watson returns a list of all the concepts along with their relevance for each paper.</a:t>
            </a:r>
          </a:p>
          <a:p>
            <a:r>
              <a:rPr lang="en-US" baseline="0" dirty="0" smtClean="0"/>
              <a:t>Then the service simply inserts the paper’s metadata and the extracted concepts in the database.</a:t>
            </a:r>
          </a:p>
        </p:txBody>
      </p:sp>
      <p:sp>
        <p:nvSpPr>
          <p:cNvPr id="4" name="Slide Number Placeholder 3"/>
          <p:cNvSpPr>
            <a:spLocks noGrp="1"/>
          </p:cNvSpPr>
          <p:nvPr>
            <p:ph type="sldNum" sz="quarter" idx="10"/>
          </p:nvPr>
        </p:nvSpPr>
        <p:spPr/>
        <p:txBody>
          <a:bodyPr/>
          <a:lstStyle/>
          <a:p>
            <a:fld id="{8E86179B-3C09-E449-890C-D857AD5D002A}" type="slidenum">
              <a:rPr lang="en-US" smtClean="0"/>
              <a:t>4</a:t>
            </a:fld>
            <a:endParaRPr lang="en-US"/>
          </a:p>
        </p:txBody>
      </p:sp>
    </p:spTree>
    <p:extLst>
      <p:ext uri="{BB962C8B-B14F-4D97-AF65-F5344CB8AC3E}">
        <p14:creationId xmlns:p14="http://schemas.microsoft.com/office/powerpoint/2010/main" val="235185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database was developed using </a:t>
            </a:r>
            <a:r>
              <a:rPr lang="en-US" sz="1200" b="0" i="0" u="none" strike="noStrike" kern="1200" dirty="0" err="1">
                <a:solidFill>
                  <a:schemeClr val="tx1"/>
                </a:solidFill>
                <a:effectLst/>
                <a:latin typeface="+mn-lt"/>
                <a:ea typeface="+mn-ea"/>
                <a:cs typeface="+mn-cs"/>
              </a:rPr>
              <a:t>mysql</a:t>
            </a:r>
            <a:r>
              <a:rPr lang="en-US" sz="1200" b="0" i="0" u="none" strike="noStrike" kern="1200" dirty="0">
                <a:solidFill>
                  <a:schemeClr val="tx1"/>
                </a:solidFill>
                <a:effectLst/>
                <a:latin typeface="+mn-lt"/>
                <a:ea typeface="+mn-ea"/>
                <a:cs typeface="+mn-cs"/>
              </a:rPr>
              <a:t> workbench. It is being hosted on Amazon Web Services. Due to this being a classroom project we have opted for the free hosting which allots us 1GB ram.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(we can do research here to see how much a query uses of that RAM to determine per user cost)</a:t>
            </a:r>
          </a:p>
          <a:p>
            <a:pPr rtl="0" fontAlgn="base"/>
            <a:r>
              <a:rPr lang="en-US" sz="1200" b="0" i="0" u="none" strike="noStrike" kern="1200" dirty="0">
                <a:solidFill>
                  <a:schemeClr val="tx1"/>
                </a:solidFill>
                <a:effectLst/>
                <a:latin typeface="+mn-lt"/>
                <a:ea typeface="+mn-ea"/>
                <a:cs typeface="+mn-cs"/>
              </a:rPr>
              <a:t>The database normalization was targeted at the third normal form. This allows the team to make relational connections to the database with only using a single key, this also reduces unnecessary columns in tables.</a:t>
            </a:r>
          </a:p>
          <a:p>
            <a:pPr rtl="0" fontAlgn="base"/>
            <a:r>
              <a:rPr lang="en-US" sz="1200" b="0" i="0" u="none" strike="noStrike" kern="1200" dirty="0">
                <a:solidFill>
                  <a:schemeClr val="tx1"/>
                </a:solidFill>
                <a:effectLst/>
                <a:latin typeface="+mn-lt"/>
                <a:ea typeface="+mn-ea"/>
                <a:cs typeface="+mn-cs"/>
              </a:rPr>
              <a:t>The database was over designed, to allow for growth in other areas that we have not yet tapped into. I am going to talk about each table and how it relates to the other tables, I will indicate which tables are currently in use and where there are opportunities built in for growth.</a:t>
            </a:r>
            <a:br>
              <a:rPr lang="en-US" sz="1200" b="0" i="0" u="none" strike="noStrike" kern="1200" dirty="0">
                <a:solidFill>
                  <a:schemeClr val="tx1"/>
                </a:solidFill>
                <a:effectLst/>
                <a:latin typeface="+mn-lt"/>
                <a:ea typeface="+mn-ea"/>
                <a:cs typeface="+mn-cs"/>
              </a:rPr>
            </a:br>
            <a:r>
              <a:rPr lang="en-US" sz="1200" b="0" i="0" u="none" strike="noStrike" kern="1200" dirty="0">
                <a:solidFill>
                  <a:schemeClr val="tx1"/>
                </a:solidFill>
                <a:effectLst/>
                <a:latin typeface="+mn-lt"/>
                <a:ea typeface="+mn-ea"/>
                <a:cs typeface="+mn-cs"/>
              </a:rPr>
              <a:t/>
            </a:r>
            <a:br>
              <a:rPr lang="en-US" sz="1200" b="0" i="0" u="none" strike="noStrike" kern="1200" dirty="0">
                <a:solidFill>
                  <a:schemeClr val="tx1"/>
                </a:solidFill>
                <a:effectLst/>
                <a:latin typeface="+mn-lt"/>
                <a:ea typeface="+mn-ea"/>
                <a:cs typeface="+mn-cs"/>
              </a:rPr>
            </a:b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Main tables</a:t>
            </a:r>
          </a:p>
          <a:p>
            <a:pPr rtl="0" fontAlgn="base"/>
            <a:r>
              <a:rPr lang="en-US" sz="1200" b="0" i="0" u="none" strike="noStrike" kern="1200" dirty="0">
                <a:solidFill>
                  <a:schemeClr val="tx1"/>
                </a:solidFill>
                <a:effectLst/>
                <a:latin typeface="+mn-lt"/>
                <a:ea typeface="+mn-ea"/>
                <a:cs typeface="+mn-cs"/>
              </a:rPr>
              <a:t>Journal - </a:t>
            </a:r>
          </a:p>
          <a:p>
            <a:pPr lvl="1" rtl="0" fontAlgn="base"/>
            <a:r>
              <a:rPr lang="en-US" sz="1200" b="0" i="0" u="none" strike="noStrike" kern="1200" dirty="0">
                <a:solidFill>
                  <a:schemeClr val="tx1"/>
                </a:solidFill>
                <a:effectLst/>
                <a:latin typeface="+mn-lt"/>
                <a:ea typeface="+mn-ea"/>
                <a:cs typeface="+mn-cs"/>
              </a:rPr>
              <a:t>Journals are</a:t>
            </a:r>
            <a:r>
              <a:rPr lang="en-US" sz="1200" b="0" i="0" u="none" strike="noStrike" kern="1200" baseline="0" dirty="0">
                <a:solidFill>
                  <a:schemeClr val="tx1"/>
                </a:solidFill>
                <a:effectLst/>
                <a:latin typeface="+mn-lt"/>
                <a:ea typeface="+mn-ea"/>
                <a:cs typeface="+mn-cs"/>
              </a:rPr>
              <a:t> at the center of </a:t>
            </a:r>
            <a:r>
              <a:rPr lang="en-US" sz="1200" b="0" i="0" u="none" strike="noStrike" kern="1200" dirty="0">
                <a:solidFill>
                  <a:schemeClr val="tx1"/>
                </a:solidFill>
                <a:effectLst/>
                <a:latin typeface="+mn-lt"/>
                <a:ea typeface="+mn-ea"/>
                <a:cs typeface="+mn-cs"/>
              </a:rPr>
              <a:t>publications and each publication is comprises many papers.</a:t>
            </a:r>
          </a:p>
          <a:p>
            <a:pPr lvl="1" rtl="0" fontAlgn="base"/>
            <a:r>
              <a:rPr lang="en-US" sz="1200" b="0" i="0" u="none" strike="noStrike" kern="1200" dirty="0">
                <a:solidFill>
                  <a:schemeClr val="tx1"/>
                </a:solidFill>
                <a:effectLst/>
                <a:latin typeface="+mn-lt"/>
                <a:ea typeface="+mn-ea"/>
                <a:cs typeface="+mn-cs"/>
              </a:rPr>
              <a:t>The information we are trying to capture in the Journal is the name phone number and address. We are currently only using the </a:t>
            </a:r>
            <a:r>
              <a:rPr lang="en-US" sz="1200" b="0" i="0" u="none" strike="noStrike" kern="1200" dirty="0" err="1">
                <a:solidFill>
                  <a:schemeClr val="tx1"/>
                </a:solidFill>
                <a:effectLst/>
                <a:latin typeface="+mn-lt"/>
                <a:ea typeface="+mn-ea"/>
                <a:cs typeface="+mn-cs"/>
              </a:rPr>
              <a:t>Journal_Name</a:t>
            </a:r>
            <a:r>
              <a:rPr lang="en-US" sz="1200" b="0" i="0" u="none" strike="noStrike" kern="1200" dirty="0">
                <a:solidFill>
                  <a:schemeClr val="tx1"/>
                </a:solidFill>
                <a:effectLst/>
                <a:latin typeface="+mn-lt"/>
                <a:ea typeface="+mn-ea"/>
                <a:cs typeface="+mn-cs"/>
              </a:rPr>
              <a:t>. If the project were to continue we would try and reach out and get a contact for each of the journals we are dealing with to possibly get a better connection to their database system. The address could be used to send correspondence that that Journal </a:t>
            </a:r>
          </a:p>
          <a:p>
            <a:pPr rtl="0" fontAlgn="base"/>
            <a:r>
              <a:rPr lang="en-US" sz="1200" b="0" i="0" u="none" strike="noStrike" kern="1200" dirty="0">
                <a:solidFill>
                  <a:schemeClr val="tx1"/>
                </a:solidFill>
                <a:effectLst/>
                <a:latin typeface="+mn-lt"/>
                <a:ea typeface="+mn-ea"/>
                <a:cs typeface="+mn-cs"/>
              </a:rPr>
              <a:t>Journal Publication</a:t>
            </a:r>
          </a:p>
          <a:p>
            <a:pPr lvl="1" rtl="0" fontAlgn="base"/>
            <a:r>
              <a:rPr lang="en-US" sz="1200" b="0" i="0" u="none" strike="noStrike" kern="1200" dirty="0">
                <a:solidFill>
                  <a:schemeClr val="tx1"/>
                </a:solidFill>
                <a:effectLst/>
                <a:latin typeface="+mn-lt"/>
                <a:ea typeface="+mn-ea"/>
                <a:cs typeface="+mn-cs"/>
              </a:rPr>
              <a:t>The connection between Journal and Paper is through a journal publication. Journal</a:t>
            </a:r>
            <a:r>
              <a:rPr lang="en-US" sz="1200" b="0" i="0" u="none" strike="noStrike" kern="1200" baseline="0" dirty="0">
                <a:solidFill>
                  <a:schemeClr val="tx1"/>
                </a:solidFill>
                <a:effectLst/>
                <a:latin typeface="+mn-lt"/>
                <a:ea typeface="+mn-ea"/>
                <a:cs typeface="+mn-cs"/>
              </a:rPr>
              <a:t> publication is an issue of a journal. We store the publication date of the papers here.</a:t>
            </a: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Paper</a:t>
            </a:r>
          </a:p>
          <a:p>
            <a:pPr lvl="1" rtl="0" fontAlgn="base"/>
            <a:r>
              <a:rPr lang="en-US" sz="1200" b="0" i="0" u="none" strike="noStrike" kern="1200" dirty="0">
                <a:solidFill>
                  <a:schemeClr val="tx1"/>
                </a:solidFill>
                <a:effectLst/>
                <a:latin typeface="+mn-lt"/>
                <a:ea typeface="+mn-ea"/>
                <a:cs typeface="+mn-cs"/>
              </a:rPr>
              <a:t>Paper is one of the major tables and interacts with all the other tables. The columns that we are currently using in Paper are Title, Online ISSN, Page start and page end, and DOI. areas for growth we could try and find a way to pull the abstract and to possible get a print </a:t>
            </a:r>
            <a:r>
              <a:rPr lang="en-US" sz="1200" b="0" i="0" u="none" strike="noStrike" kern="1200" dirty="0" err="1">
                <a:solidFill>
                  <a:schemeClr val="tx1"/>
                </a:solidFill>
                <a:effectLst/>
                <a:latin typeface="+mn-lt"/>
                <a:ea typeface="+mn-ea"/>
                <a:cs typeface="+mn-cs"/>
              </a:rPr>
              <a:t>issn</a:t>
            </a:r>
            <a:r>
              <a:rPr lang="en-US" sz="1200" b="0" i="0" u="none" strike="noStrike" kern="1200" dirty="0">
                <a:solidFill>
                  <a:schemeClr val="tx1"/>
                </a:solidFill>
                <a:effectLst/>
                <a:latin typeface="+mn-lt"/>
                <a:ea typeface="+mn-ea"/>
                <a:cs typeface="+mn-cs"/>
              </a:rPr>
              <a:t> by working with another system to cross reference it. </a:t>
            </a:r>
          </a:p>
          <a:p>
            <a:pPr rtl="0" fontAlgn="base"/>
            <a:r>
              <a:rPr lang="en-US" sz="1200" b="0" i="0" u="none" strike="noStrike" kern="1200" dirty="0" err="1">
                <a:solidFill>
                  <a:schemeClr val="tx1"/>
                </a:solidFill>
                <a:effectLst/>
                <a:latin typeface="+mn-lt"/>
                <a:ea typeface="+mn-ea"/>
                <a:cs typeface="+mn-cs"/>
              </a:rPr>
              <a:t>Journal_Paper</a:t>
            </a:r>
            <a:r>
              <a:rPr lang="en-US" sz="1200" b="0" i="0" u="none" strike="noStrike" kern="1200" dirty="0">
                <a:solidFill>
                  <a:schemeClr val="tx1"/>
                </a:solidFill>
                <a:effectLst/>
                <a:latin typeface="+mn-lt"/>
                <a:ea typeface="+mn-ea"/>
                <a:cs typeface="+mn-cs"/>
              </a:rPr>
              <a:t> – This</a:t>
            </a:r>
            <a:r>
              <a:rPr lang="en-US" sz="1200" b="0" i="0" u="none" strike="noStrike" kern="1200" baseline="0" dirty="0">
                <a:solidFill>
                  <a:schemeClr val="tx1"/>
                </a:solidFill>
                <a:effectLst/>
                <a:latin typeface="+mn-lt"/>
                <a:ea typeface="+mn-ea"/>
                <a:cs typeface="+mn-cs"/>
              </a:rPr>
              <a:t> is the connection between the Journal publication and the paper itself. This is also where the URL is store for that individual paper. It is possible for a Paper to be published in multiple journals, that is the reason the URL is in the </a:t>
            </a:r>
            <a:r>
              <a:rPr lang="en-US" sz="1200" b="0" i="0" u="none" strike="noStrike" kern="1200" baseline="0" dirty="0" err="1">
                <a:solidFill>
                  <a:schemeClr val="tx1"/>
                </a:solidFill>
                <a:effectLst/>
                <a:latin typeface="+mn-lt"/>
                <a:ea typeface="+mn-ea"/>
                <a:cs typeface="+mn-cs"/>
              </a:rPr>
              <a:t>Journal_Paper</a:t>
            </a:r>
            <a:r>
              <a:rPr lang="en-US" sz="1200" b="0" i="0" u="none" strike="noStrike" kern="1200" baseline="0" dirty="0">
                <a:solidFill>
                  <a:schemeClr val="tx1"/>
                </a:solidFill>
                <a:effectLst/>
                <a:latin typeface="+mn-lt"/>
                <a:ea typeface="+mn-ea"/>
                <a:cs typeface="+mn-cs"/>
              </a:rPr>
              <a:t> table instead of in the Paper table itself.</a:t>
            </a: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Tags –</a:t>
            </a:r>
            <a:r>
              <a:rPr lang="en-US" sz="1200" b="0" i="0" u="none" strike="noStrike" kern="1200" baseline="0" dirty="0">
                <a:solidFill>
                  <a:schemeClr val="tx1"/>
                </a:solidFill>
                <a:effectLst/>
                <a:latin typeface="+mn-lt"/>
                <a:ea typeface="+mn-ea"/>
                <a:cs typeface="+mn-cs"/>
              </a:rPr>
              <a:t> Tags are the concept that Watson generates, when tags are being assigned to a paper using the </a:t>
            </a:r>
            <a:r>
              <a:rPr lang="en-US" sz="1200" b="0" i="0" u="none" strike="noStrike" kern="1200" baseline="0" dirty="0" err="1">
                <a:solidFill>
                  <a:schemeClr val="tx1"/>
                </a:solidFill>
                <a:effectLst/>
                <a:latin typeface="+mn-lt"/>
                <a:ea typeface="+mn-ea"/>
                <a:cs typeface="+mn-cs"/>
              </a:rPr>
              <a:t>Paper_Tag</a:t>
            </a:r>
            <a:r>
              <a:rPr lang="en-US" sz="1200" b="0" i="0" u="none" strike="noStrike" kern="1200" baseline="0" dirty="0">
                <a:solidFill>
                  <a:schemeClr val="tx1"/>
                </a:solidFill>
                <a:effectLst/>
                <a:latin typeface="+mn-lt"/>
                <a:ea typeface="+mn-ea"/>
                <a:cs typeface="+mn-cs"/>
              </a:rPr>
              <a:t> table, if that tag is new, there is a trigger that will create it in the tags table.</a:t>
            </a: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User – The</a:t>
            </a:r>
            <a:r>
              <a:rPr lang="en-US" sz="1200" b="0" i="0" u="none" strike="noStrike" kern="1200" baseline="0" dirty="0">
                <a:solidFill>
                  <a:schemeClr val="tx1"/>
                </a:solidFill>
                <a:effectLst/>
                <a:latin typeface="+mn-lt"/>
                <a:ea typeface="+mn-ea"/>
                <a:cs typeface="+mn-cs"/>
              </a:rPr>
              <a:t> current method that we use to create users is through Google accounts, google provides us with information that we store here. There is space available to store information not provided such as the users street address</a:t>
            </a:r>
          </a:p>
          <a:p>
            <a:pPr rtl="0" fontAlgn="base"/>
            <a:r>
              <a:rPr lang="en-US" sz="1200" b="0" i="0" u="none" strike="noStrike" kern="1200" baseline="0" dirty="0">
                <a:solidFill>
                  <a:schemeClr val="tx1"/>
                </a:solidFill>
                <a:effectLst/>
                <a:latin typeface="+mn-lt"/>
                <a:ea typeface="+mn-ea"/>
                <a:cs typeface="+mn-cs"/>
              </a:rPr>
              <a:t>Author – The Author is a table that we are currently not using. While using Springer, it returns all the Authors for the papers that were pull in a list. At this point we have not discovered a way to figure out how to find out which author belongs to which paper.</a:t>
            </a:r>
          </a:p>
          <a:p>
            <a:pPr rtl="0" fontAlgn="base"/>
            <a:r>
              <a:rPr lang="en-US" sz="1200" b="0" i="0" u="none" strike="noStrike" kern="1200" baseline="0" dirty="0">
                <a:solidFill>
                  <a:schemeClr val="tx1"/>
                </a:solidFill>
                <a:effectLst/>
                <a:latin typeface="+mn-lt"/>
                <a:ea typeface="+mn-ea"/>
                <a:cs typeface="+mn-cs"/>
              </a:rPr>
              <a:t>Session – A session is created with each new query</a:t>
            </a:r>
          </a:p>
          <a:p>
            <a:pPr rtl="0" fontAlgn="base"/>
            <a:r>
              <a:rPr lang="en-US" sz="1200" b="0" i="0" u="none" strike="noStrike" kern="1200" baseline="0" dirty="0" err="1">
                <a:solidFill>
                  <a:schemeClr val="tx1"/>
                </a:solidFill>
                <a:effectLst/>
                <a:latin typeface="+mn-lt"/>
                <a:ea typeface="+mn-ea"/>
                <a:cs typeface="+mn-cs"/>
              </a:rPr>
              <a:t>Session_knowledge</a:t>
            </a:r>
            <a:r>
              <a:rPr lang="en-US" sz="1200" b="0" i="0" u="none" strike="noStrike" kern="1200" baseline="0" dirty="0">
                <a:solidFill>
                  <a:schemeClr val="tx1"/>
                </a:solidFill>
                <a:effectLst/>
                <a:latin typeface="+mn-lt"/>
                <a:ea typeface="+mn-ea"/>
                <a:cs typeface="+mn-cs"/>
              </a:rPr>
              <a:t> – During a session a user can up and </a:t>
            </a:r>
            <a:r>
              <a:rPr lang="en-US" sz="1200" b="0" i="0" u="none" strike="noStrike" kern="1200" baseline="0" dirty="0" err="1">
                <a:solidFill>
                  <a:schemeClr val="tx1"/>
                </a:solidFill>
                <a:effectLst/>
                <a:latin typeface="+mn-lt"/>
                <a:ea typeface="+mn-ea"/>
                <a:cs typeface="+mn-cs"/>
              </a:rPr>
              <a:t>downvote</a:t>
            </a:r>
            <a:r>
              <a:rPr lang="en-US" sz="1200" b="0" i="0" u="none" strike="noStrike" kern="1200" baseline="0" dirty="0">
                <a:solidFill>
                  <a:schemeClr val="tx1"/>
                </a:solidFill>
                <a:effectLst/>
                <a:latin typeface="+mn-lt"/>
                <a:ea typeface="+mn-ea"/>
                <a:cs typeface="+mn-cs"/>
              </a:rPr>
              <a:t> papers, a user can also save papers. This is where those voting parameters are stored. </a:t>
            </a:r>
          </a:p>
          <a:p>
            <a:pPr rtl="0" fontAlgn="base"/>
            <a:r>
              <a:rPr lang="en-US" sz="1200" b="0" i="0" u="none" strike="noStrike" kern="1200" baseline="0" dirty="0" err="1">
                <a:solidFill>
                  <a:schemeClr val="tx1"/>
                </a:solidFill>
                <a:effectLst/>
                <a:latin typeface="+mn-lt"/>
                <a:ea typeface="+mn-ea"/>
                <a:cs typeface="+mn-cs"/>
              </a:rPr>
              <a:t>Saved_papers</a:t>
            </a:r>
            <a:r>
              <a:rPr lang="en-US" sz="1200" b="0" i="0" u="none" strike="noStrike" kern="1200" baseline="0" dirty="0">
                <a:solidFill>
                  <a:schemeClr val="tx1"/>
                </a:solidFill>
                <a:effectLst/>
                <a:latin typeface="+mn-lt"/>
                <a:ea typeface="+mn-ea"/>
                <a:cs typeface="+mn-cs"/>
              </a:rPr>
              <a:t> – Allows a User to save a paper to a session.</a:t>
            </a:r>
          </a:p>
          <a:p>
            <a:pPr rtl="0" fontAlgn="base"/>
            <a:r>
              <a:rPr lang="en-US" sz="1200" b="0" i="0" u="none" strike="noStrike" kern="1200" baseline="0" dirty="0">
                <a:solidFill>
                  <a:schemeClr val="tx1"/>
                </a:solidFill>
                <a:effectLst/>
                <a:latin typeface="+mn-lt"/>
                <a:ea typeface="+mn-ea"/>
                <a:cs typeface="+mn-cs"/>
              </a:rPr>
              <a:t>Addresses is currently not being used due to no information.</a:t>
            </a:r>
          </a:p>
          <a:p>
            <a:pPr rtl="0" fontAlgn="base"/>
            <a:r>
              <a:rPr lang="en-US" sz="1200" b="0" i="0" u="none" strike="noStrike" kern="1200" baseline="0" dirty="0">
                <a:solidFill>
                  <a:schemeClr val="tx1"/>
                </a:solidFill>
                <a:effectLst/>
                <a:latin typeface="+mn-lt"/>
                <a:ea typeface="+mn-ea"/>
                <a:cs typeface="+mn-cs"/>
              </a:rPr>
              <a:t>Journal Contact Person – if we were to expand on this project, we would like to have contacts for the Journals that our search engine deals with. This may allow for better connection to these journals.</a:t>
            </a: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Session -</a:t>
            </a:r>
          </a:p>
          <a:p>
            <a:pPr rtl="0" fontAlgn="base"/>
            <a:r>
              <a:rPr lang="en-US" sz="1200" b="0" i="0" u="none" strike="noStrike" kern="1200" dirty="0">
                <a:solidFill>
                  <a:schemeClr val="tx1"/>
                </a:solidFill>
                <a:effectLst/>
                <a:latin typeface="+mn-lt"/>
                <a:ea typeface="+mn-ea"/>
                <a:cs typeface="+mn-cs"/>
              </a:rPr>
              <a:t>Author - </a:t>
            </a:r>
          </a:p>
          <a:p>
            <a:endParaRPr lang="en-US" dirty="0"/>
          </a:p>
        </p:txBody>
      </p:sp>
      <p:sp>
        <p:nvSpPr>
          <p:cNvPr id="4" name="Slide Number Placeholder 3"/>
          <p:cNvSpPr>
            <a:spLocks noGrp="1"/>
          </p:cNvSpPr>
          <p:nvPr>
            <p:ph type="sldNum" sz="quarter" idx="10"/>
          </p:nvPr>
        </p:nvSpPr>
        <p:spPr/>
        <p:txBody>
          <a:bodyPr/>
          <a:lstStyle/>
          <a:p>
            <a:fld id="{8E86179B-3C09-E449-890C-D857AD5D002A}" type="slidenum">
              <a:rPr lang="en-US" smtClean="0"/>
              <a:t>6</a:t>
            </a:fld>
            <a:endParaRPr lang="en-US"/>
          </a:p>
        </p:txBody>
      </p:sp>
    </p:spTree>
    <p:extLst>
      <p:ext uri="{BB962C8B-B14F-4D97-AF65-F5344CB8AC3E}">
        <p14:creationId xmlns:p14="http://schemas.microsoft.com/office/powerpoint/2010/main" val="40453768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Thankyou for watching our presentation</a:t>
            </a:r>
          </a:p>
          <a:p>
            <a:r>
              <a:rPr lang="en-US" dirty="0" smtClean="0"/>
              <a:t>We</a:t>
            </a:r>
            <a:r>
              <a:rPr lang="en-US" baseline="0" dirty="0" smtClean="0"/>
              <a:t> have included the links to our application and our paper in the description.</a:t>
            </a:r>
          </a:p>
          <a:p>
            <a:r>
              <a:rPr lang="en-US" baseline="0" dirty="0" smtClean="0"/>
              <a:t>We plan to continue working on and improving this project so we would really appreciate any constructive feedback.</a:t>
            </a:r>
            <a:endParaRPr lang="en-US" dirty="0"/>
          </a:p>
        </p:txBody>
      </p:sp>
      <p:sp>
        <p:nvSpPr>
          <p:cNvPr id="4" name="Slide Number Placeholder 3"/>
          <p:cNvSpPr>
            <a:spLocks noGrp="1"/>
          </p:cNvSpPr>
          <p:nvPr>
            <p:ph type="sldNum" sz="quarter" idx="10"/>
          </p:nvPr>
        </p:nvSpPr>
        <p:spPr/>
        <p:txBody>
          <a:bodyPr/>
          <a:lstStyle/>
          <a:p>
            <a:fld id="{8E86179B-3C09-E449-890C-D857AD5D002A}" type="slidenum">
              <a:rPr lang="en-US" smtClean="0"/>
              <a:t>9</a:t>
            </a:fld>
            <a:endParaRPr lang="en-US"/>
          </a:p>
        </p:txBody>
      </p:sp>
    </p:spTree>
    <p:extLst>
      <p:ext uri="{BB962C8B-B14F-4D97-AF65-F5344CB8AC3E}">
        <p14:creationId xmlns:p14="http://schemas.microsoft.com/office/powerpoint/2010/main" val="796825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12/11/16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12/11/16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12/11/16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12/11/16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12/11/16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12/11/16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12/11/16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12/11/16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12/11/16</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12/11/16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12/11/16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12/11/16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12/11/16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12/11/16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12/11/16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12/11/16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12/11/16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12/11/16</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4.png"/><Relationship Id="rId1" Type="http://schemas.microsoft.com/office/2007/relationships/media" Target="../media/media1.m4a"/><Relationship Id="rId2" Type="http://schemas.openxmlformats.org/officeDocument/2006/relationships/audio" Target="../media/media1.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4.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4.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4.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5.png"/><Relationship Id="rId6" Type="http://schemas.openxmlformats.org/officeDocument/2006/relationships/image" Target="../media/image6.jpeg"/><Relationship Id="rId1" Type="http://schemas.openxmlformats.org/officeDocument/2006/relationships/audio" Target="NULL" TargetMode="External"/><Relationship Id="rId2" Type="http://schemas.microsoft.com/office/2007/relationships/media" Target="../media/media5.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openxmlformats.org/officeDocument/2006/relationships/audio" Target="NULL" TargetMode="External"/><Relationship Id="rId2" Type="http://schemas.microsoft.com/office/2007/relationships/media" Target="../media/media6.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6.png"/><Relationship Id="rId5" Type="http://schemas.openxmlformats.org/officeDocument/2006/relationships/image" Target="../media/image5.png"/><Relationship Id="rId1" Type="http://schemas.openxmlformats.org/officeDocument/2006/relationships/audio" Target="NULL" TargetMode="External"/><Relationship Id="rId2" Type="http://schemas.microsoft.com/office/2007/relationships/media" Target="../media/media7.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4.png"/><Relationship Id="rId1" Type="http://schemas.microsoft.com/office/2007/relationships/media" Target="../media/media8.m4a"/><Relationship Id="rId2" Type="http://schemas.openxmlformats.org/officeDocument/2006/relationships/audio" Target="../media/media8.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Awesome AI Scholar</a:t>
            </a:r>
          </a:p>
        </p:txBody>
      </p:sp>
      <p:sp>
        <p:nvSpPr>
          <p:cNvPr id="3" name="Subtitle 2"/>
          <p:cNvSpPr>
            <a:spLocks noGrp="1"/>
          </p:cNvSpPr>
          <p:nvPr>
            <p:ph type="subTitle" idx="1"/>
          </p:nvPr>
        </p:nvSpPr>
        <p:spPr/>
        <p:txBody>
          <a:bodyPr>
            <a:normAutofit fontScale="85000" lnSpcReduction="20000"/>
          </a:bodyPr>
          <a:lstStyle/>
          <a:p>
            <a:r>
              <a:rPr lang="en-US" dirty="0"/>
              <a:t>By Team Awesome</a:t>
            </a:r>
          </a:p>
          <a:p>
            <a:r>
              <a:rPr lang="en-US" dirty="0"/>
              <a:t>Ali Murtaza Shaikh</a:t>
            </a:r>
            <a:r>
              <a:rPr lang="en-US" dirty="0" smtClean="0"/>
              <a:t>, </a:t>
            </a:r>
            <a:r>
              <a:rPr lang="en-US" dirty="0"/>
              <a:t>David Stevens</a:t>
            </a:r>
            <a:r>
              <a:rPr lang="en-US" dirty="0" smtClean="0"/>
              <a:t>, </a:t>
            </a:r>
            <a:r>
              <a:rPr lang="en-US" dirty="0"/>
              <a:t>Aaron </a:t>
            </a:r>
            <a:r>
              <a:rPr lang="en-US" dirty="0" err="1"/>
              <a:t>Buxbaum</a:t>
            </a:r>
            <a:endParaRPr lang="en-US" dirty="0"/>
          </a:p>
          <a:p>
            <a:r>
              <a:rPr lang="en-US" dirty="0"/>
              <a:t/>
            </a:r>
            <a:br>
              <a:rPr lang="en-US" dirty="0"/>
            </a:br>
            <a:endParaRPr lang="en-US" dirty="0"/>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30428796"/>
      </p:ext>
    </p:extLst>
  </p:cSld>
  <p:clrMapOvr>
    <a:masterClrMapping/>
  </p:clrMapOvr>
  <mc:AlternateContent xmlns:mc="http://schemas.openxmlformats.org/markup-compatibility/2006">
    <mc:Choice xmlns:p14="http://schemas.microsoft.com/office/powerpoint/2010/main" Requires="p14">
      <p:transition spd="slow" p14:dur="2000" advTm="13240"/>
    </mc:Choice>
    <mc:Fallback>
      <p:transition spd="slow" advTm="13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 with a demo</a:t>
            </a:r>
          </a:p>
        </p:txBody>
      </p:sp>
      <p:sp>
        <p:nvSpPr>
          <p:cNvPr id="3" name="Content Placeholder 2"/>
          <p:cNvSpPr>
            <a:spLocks noGrp="1"/>
          </p:cNvSpPr>
          <p:nvPr>
            <p:ph idx="1"/>
          </p:nvPr>
        </p:nvSpPr>
        <p:spPr/>
        <p:txBody>
          <a:bodyPr/>
          <a:lstStyle/>
          <a:p>
            <a:r>
              <a:rPr lang="en-US" dirty="0" smtClean="0"/>
              <a:t>Academic search engine</a:t>
            </a:r>
            <a:endParaRPr lang="en-US" dirty="0"/>
          </a:p>
          <a:p>
            <a:r>
              <a:rPr lang="en-US" dirty="0" smtClean="0"/>
              <a:t>User feedback using up votes and down votes</a:t>
            </a:r>
            <a:endParaRPr lang="en-US" dirty="0"/>
          </a:p>
          <a:p>
            <a:r>
              <a:rPr lang="en-US" dirty="0" smtClean="0"/>
              <a:t>Better search results based on feedback</a:t>
            </a:r>
            <a:endParaRPr lang="en-US" dirty="0" smtClean="0"/>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34039753"/>
      </p:ext>
    </p:extLst>
  </p:cSld>
  <p:clrMapOvr>
    <a:masterClrMapping/>
  </p:clrMapOvr>
  <mc:AlternateContent xmlns:mc="http://schemas.openxmlformats.org/markup-compatibility/2006">
    <mc:Choice xmlns:p14="http://schemas.microsoft.com/office/powerpoint/2010/main" Requires="p14">
      <p:transition spd="slow" p14:dur="2000" advTm="12666"/>
    </mc:Choice>
    <mc:Fallback>
      <p:transition spd="slow" advTm="12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it work ?</a:t>
            </a:r>
          </a:p>
        </p:txBody>
      </p:sp>
      <p:sp>
        <p:nvSpPr>
          <p:cNvPr id="3" name="Content Placeholder 2"/>
          <p:cNvSpPr>
            <a:spLocks noGrp="1"/>
          </p:cNvSpPr>
          <p:nvPr>
            <p:ph idx="1"/>
          </p:nvPr>
        </p:nvSpPr>
        <p:spPr/>
        <p:txBody>
          <a:bodyPr/>
          <a:lstStyle/>
          <a:p>
            <a:r>
              <a:rPr lang="en-US" dirty="0"/>
              <a:t>Two major components:</a:t>
            </a:r>
          </a:p>
          <a:p>
            <a:pPr lvl="1"/>
            <a:r>
              <a:rPr lang="en-US" dirty="0"/>
              <a:t>The loader service</a:t>
            </a:r>
          </a:p>
          <a:p>
            <a:pPr lvl="1"/>
            <a:r>
              <a:rPr lang="en-US" dirty="0"/>
              <a:t>The voting algorithm</a:t>
            </a:r>
          </a:p>
        </p:txBody>
      </p:sp>
      <p:pic>
        <p:nvPicPr>
          <p:cNvPr id="7" name="Sound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7979585"/>
      </p:ext>
    </p:extLst>
  </p:cSld>
  <p:clrMapOvr>
    <a:masterClrMapping/>
  </p:clrMapOvr>
  <mc:AlternateContent xmlns:mc="http://schemas.openxmlformats.org/markup-compatibility/2006" xmlns:p14="http://schemas.microsoft.com/office/powerpoint/2010/main">
    <mc:Choice Requires="p14">
      <p:transition spd="slow" p14:dur="2000" advTm="19227"/>
    </mc:Choice>
    <mc:Fallback xmlns="">
      <p:transition spd="slow" advTm="192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Loader Service</a:t>
            </a:r>
          </a:p>
        </p:txBody>
      </p:sp>
      <p:sp>
        <p:nvSpPr>
          <p:cNvPr id="3" name="Content Placeholder 2"/>
          <p:cNvSpPr>
            <a:spLocks noGrp="1"/>
          </p:cNvSpPr>
          <p:nvPr>
            <p:ph idx="1"/>
          </p:nvPr>
        </p:nvSpPr>
        <p:spPr/>
        <p:txBody>
          <a:bodyPr/>
          <a:lstStyle/>
          <a:p>
            <a:r>
              <a:rPr lang="en-US" dirty="0"/>
              <a:t>The loader service does the following :</a:t>
            </a:r>
          </a:p>
          <a:p>
            <a:pPr lvl="1"/>
            <a:r>
              <a:rPr lang="en-US" dirty="0"/>
              <a:t>Get research papers , subject wise , from an external service</a:t>
            </a:r>
          </a:p>
          <a:p>
            <a:pPr lvl="1"/>
            <a:r>
              <a:rPr lang="en-US" dirty="0"/>
              <a:t>Extracts concepts from each paper using IBM Watson</a:t>
            </a:r>
          </a:p>
          <a:p>
            <a:pPr lvl="1"/>
            <a:r>
              <a:rPr lang="en-US" dirty="0"/>
              <a:t>Adds the papers’ meta data and the extracted concepts to the app’s database.</a:t>
            </a:r>
          </a:p>
          <a:p>
            <a:endParaRPr lang="en-US" dirty="0"/>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77153206"/>
      </p:ext>
    </p:extLst>
  </p:cSld>
  <p:clrMapOvr>
    <a:masterClrMapping/>
  </p:clrMapOvr>
  <mc:AlternateContent xmlns:mc="http://schemas.openxmlformats.org/markup-compatibility/2006" xmlns:p14="http://schemas.microsoft.com/office/powerpoint/2010/main">
    <mc:Choice Requires="p14">
      <p:transition spd="slow" p14:dur="2000" advTm="27954"/>
    </mc:Choice>
    <mc:Fallback xmlns="">
      <p:transition spd="slow" advTm="27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of Loader Service</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399107452"/>
      </p:ext>
    </p:extLst>
  </p:cSld>
  <p:clrMapOvr>
    <a:masterClrMapping/>
  </p:clrMapOvr>
  <mc:AlternateContent xmlns:mc="http://schemas.openxmlformats.org/markup-compatibility/2006" xmlns:p14="http://schemas.microsoft.com/office/powerpoint/2010/main">
    <mc:Choice Requires="p14">
      <p:transition spd="slow" p14:dur="2000" advTm="2307"/>
    </mc:Choice>
    <mc:Fallback xmlns="">
      <p:transition spd="slow" advTm="2307"/>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Audio 7">
            <a:hlinkClick r:id="" action="ppaction://media"/>
          </p:cNvPr>
          <p:cNvPicPr>
            <a:picLocks noChangeAspect="1"/>
          </p:cNvPicPr>
          <p:nvPr>
            <a:audioFile r:link="rId1"/>
            <p:extLst>
              <p:ext uri="{DAA4B4D4-6D71-4841-9C94-3DE7FCFB9230}">
                <p14:media xmlns:p14="http://schemas.microsoft.com/office/powerpoint/2010/main" r:embed="rId2">
                  <p14:trim end="6876.9501"/>
                </p14:media>
              </p:ext>
            </p:extLst>
          </p:nvPr>
        </p:nvPicPr>
        <p:blipFill>
          <a:blip r:embed="rId5"/>
          <a:stretch>
            <a:fillRect/>
          </a:stretch>
        </p:blipFill>
        <p:spPr>
          <a:xfrm>
            <a:off x="11430000" y="6012095"/>
            <a:ext cx="609600" cy="609600"/>
          </a:xfrm>
          <a:prstGeom prst="rect">
            <a:avLst/>
          </a:prstGeom>
        </p:spPr>
      </p:pic>
      <p:sp>
        <p:nvSpPr>
          <p:cNvPr id="2" name="Title 1"/>
          <p:cNvSpPr>
            <a:spLocks noGrp="1"/>
          </p:cNvSpPr>
          <p:nvPr>
            <p:ph type="title"/>
          </p:nvPr>
        </p:nvSpPr>
        <p:spPr/>
        <p:txBody>
          <a:bodyPr/>
          <a:lstStyle/>
          <a:p>
            <a:r>
              <a:rPr lang="en-US" dirty="0"/>
              <a:t>ER Diagram</a:t>
            </a:r>
          </a:p>
        </p:txBody>
      </p:sp>
      <p:pic>
        <p:nvPicPr>
          <p:cNvPr id="1026" name="Picture 2" descr="CS6460_ER_Diagram.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05537" y="616318"/>
            <a:ext cx="8986463" cy="600537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13016" y="2075380"/>
            <a:ext cx="3092521" cy="2031325"/>
          </a:xfrm>
          <a:prstGeom prst="rect">
            <a:avLst/>
          </a:prstGeom>
          <a:noFill/>
        </p:spPr>
        <p:txBody>
          <a:bodyPr wrap="square" rtlCol="0">
            <a:spAutoFit/>
          </a:bodyPr>
          <a:lstStyle/>
          <a:p>
            <a:pPr marL="285750" indent="-285750">
              <a:buFont typeface="Arial" panose="020B0604020202020204" pitchFamily="34" charset="0"/>
              <a:buChar char="•"/>
            </a:pPr>
            <a:r>
              <a:rPr lang="en-US" dirty="0"/>
              <a:t>MySQL database being hosted on Amazon Web Services</a:t>
            </a:r>
          </a:p>
          <a:p>
            <a:pPr marL="285750" indent="-285750">
              <a:buFont typeface="Arial" panose="020B0604020202020204" pitchFamily="34" charset="0"/>
              <a:buChar char="•"/>
            </a:pPr>
            <a:r>
              <a:rPr lang="en-US" dirty="0"/>
              <a:t>Third Normal Form</a:t>
            </a:r>
          </a:p>
          <a:p>
            <a:pPr marL="285750" indent="-285750">
              <a:buFont typeface="Arial" panose="020B0604020202020204" pitchFamily="34" charset="0"/>
              <a:buChar char="•"/>
            </a:pPr>
            <a:r>
              <a:rPr lang="en-US" dirty="0"/>
              <a:t>Database designed for growth</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6946115"/>
      </p:ext>
    </p:extLst>
  </p:cSld>
  <p:clrMapOvr>
    <a:masterClrMapping/>
  </p:clrMapOvr>
  <mc:AlternateContent xmlns:mc="http://schemas.openxmlformats.org/markup-compatibility/2006" xmlns:p14="http://schemas.microsoft.com/office/powerpoint/2010/main">
    <mc:Choice Requires="p14">
      <p:transition spd="slow" p14:dur="2000" advTm="321323"/>
    </mc:Choice>
    <mc:Fallback xmlns="">
      <p:transition spd="slow" advTm="3213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53598" x="406400" y="4978400"/>
          <p14:tracePt t="53602" x="787400" y="5010150"/>
          <p14:tracePt t="53635" x="3390900" y="5353050"/>
          <p14:tracePt t="53666" x="5530850" y="5613400"/>
          <p14:tracePt t="53669" x="5607050" y="5626100"/>
          <p14:tracePt t="53685" x="6229350" y="5657850"/>
          <p14:tracePt t="53701" x="6515100" y="5664200"/>
          <p14:tracePt t="53718" x="6610350" y="5664200"/>
          <p14:tracePt t="53735" x="6623050" y="5664200"/>
          <p14:tracePt t="53874" x="6616700" y="5657850"/>
          <p14:tracePt t="53876" x="6610350" y="5651500"/>
          <p14:tracePt t="53885" x="6559550" y="5619750"/>
          <p14:tracePt t="53902" x="6381750" y="5537200"/>
          <p14:tracePt t="53918" x="6134100" y="5422900"/>
          <p14:tracePt t="53935" x="5899150" y="5308600"/>
          <p14:tracePt t="53951" x="5746750" y="5200650"/>
          <p14:tracePt t="53968" x="5632450" y="5073650"/>
          <p14:tracePt t="53985" x="5537200" y="4946650"/>
          <p14:tracePt t="54001" x="5314950" y="4718050"/>
          <p14:tracePt t="54018" x="5073650" y="4565650"/>
          <p14:tracePt t="54035" x="4800600" y="4438650"/>
          <p14:tracePt t="54051" x="4502150" y="4337050"/>
          <p14:tracePt t="54068" x="4222750" y="4267200"/>
          <p14:tracePt t="54085" x="4057650" y="4254500"/>
          <p14:tracePt t="54101" x="3968750" y="4254500"/>
          <p14:tracePt t="54118" x="3930650" y="4260850"/>
          <p14:tracePt t="54152" x="3924300" y="4267200"/>
          <p14:tracePt t="54185" x="3924300" y="4279900"/>
          <p14:tracePt t="54282" x="3917950" y="4267200"/>
          <p14:tracePt t="54302" x="3917950" y="4222750"/>
          <p14:tracePt t="54318" x="3930650" y="4184650"/>
          <p14:tracePt t="54335" x="3956050" y="4159250"/>
          <p14:tracePt t="54352" x="3981450" y="4146550"/>
          <p14:tracePt t="54368" x="4000500" y="4133850"/>
          <p14:tracePt t="54385" x="4013200" y="4133850"/>
          <p14:tracePt t="54402" x="4032250" y="4127500"/>
          <p14:tracePt t="54418" x="4064000" y="4127500"/>
          <p14:tracePt t="54435" x="4146550" y="4121150"/>
          <p14:tracePt t="54452" x="4273550" y="4108450"/>
          <p14:tracePt t="54468" x="4406900" y="4102100"/>
          <p14:tracePt t="54485" x="4527550" y="4083050"/>
          <p14:tracePt t="54502" x="4591050" y="4070350"/>
          <p14:tracePt t="54518" x="4597400" y="4064000"/>
          <p14:tracePt t="54712" x="4603750" y="4064000"/>
          <p14:tracePt t="54720" x="4603750" y="4057650"/>
          <p14:tracePt t="54735" x="4616450" y="4044950"/>
          <p14:tracePt t="54752" x="4629150" y="4032250"/>
          <p14:tracePt t="54756" x="4635500" y="4025900"/>
          <p14:tracePt t="54768" x="4635500" y="4019550"/>
          <p14:tracePt t="55075" x="4641850" y="4019550"/>
          <p14:tracePt t="55085" x="4654550" y="4019550"/>
          <p14:tracePt t="55102" x="4667250" y="4019550"/>
          <p14:tracePt t="55119" x="4679950" y="4019550"/>
          <p14:tracePt t="55135" x="4686300" y="4019550"/>
          <p14:tracePt t="90715" x="4686300" y="4025900"/>
          <p14:tracePt t="90722" x="4686300" y="4044950"/>
          <p14:tracePt t="90730" x="4686300" y="4102100"/>
          <p14:tracePt t="90746" x="4679950" y="4254500"/>
          <p14:tracePt t="90763" x="4654550" y="4406900"/>
          <p14:tracePt t="90779" x="4641850" y="4546600"/>
          <p14:tracePt t="90796" x="4660900" y="4641850"/>
          <p14:tracePt t="90813" x="4724400" y="4768850"/>
          <p14:tracePt t="90830" x="4857750" y="4946650"/>
          <p14:tracePt t="90846" x="4978400" y="5073650"/>
          <p14:tracePt t="90863" x="5086350" y="5187950"/>
          <p14:tracePt t="90880" x="5149850" y="5264150"/>
          <p14:tracePt t="90896" x="5168900" y="5302250"/>
          <p14:tracePt t="90913" x="5187950" y="5327650"/>
          <p14:tracePt t="90930" x="5200650" y="5353050"/>
          <p14:tracePt t="90946" x="5219700" y="5397500"/>
          <p14:tracePt t="90963" x="5245100" y="5467350"/>
          <p14:tracePt t="90980" x="5264150" y="5537200"/>
          <p14:tracePt t="90997" x="5270500" y="5600700"/>
          <p14:tracePt t="91013" x="5270500" y="5651500"/>
          <p14:tracePt t="91030" x="5270500" y="5683250"/>
          <p14:tracePt t="91047" x="5264150" y="5715000"/>
          <p14:tracePt t="91063" x="5257800" y="5734050"/>
          <p14:tracePt t="91080" x="5245100" y="5746750"/>
          <p14:tracePt t="91097" x="5232400" y="5746750"/>
          <p14:tracePt t="91113" x="5187950" y="5746750"/>
          <p14:tracePt t="91130" x="5099050" y="5746750"/>
          <p14:tracePt t="91147" x="4959350" y="5740400"/>
          <p14:tracePt t="91163" x="4857750" y="5740400"/>
          <p14:tracePt t="91180" x="4781550" y="5740400"/>
          <p14:tracePt t="91197" x="4737100" y="5740400"/>
          <p14:tracePt t="91213" x="4711700" y="5740400"/>
          <p14:tracePt t="91230" x="4705350" y="5740400"/>
          <p14:tracePt t="107384" x="4705350" y="5734050"/>
          <p14:tracePt t="107387" x="4699000" y="5734050"/>
          <p14:tracePt t="107402" x="4584700" y="5683250"/>
          <p14:tracePt t="107418" x="4184650" y="5581650"/>
          <p14:tracePt t="107435" x="3587750" y="5499100"/>
          <p14:tracePt t="107452" x="2667000" y="5416550"/>
          <p14:tracePt t="107468" x="1517650" y="5353050"/>
          <p14:tracePt t="107485" x="406400" y="5340350"/>
          <p14:tracePt t="109712" x="101600" y="4953000"/>
          <p14:tracePt t="109716" x="171450" y="4953000"/>
          <p14:tracePt t="109719" x="241300" y="4953000"/>
          <p14:tracePt t="109721" x="431800" y="4953000"/>
          <p14:tracePt t="109736" x="1123950" y="4946650"/>
          <p14:tracePt t="109752" x="1816100" y="4933950"/>
          <p14:tracePt t="109769" x="2444750" y="4927600"/>
          <p14:tracePt t="109773" x="2514600" y="4927600"/>
          <p14:tracePt t="109786" x="3079750" y="4921250"/>
          <p14:tracePt t="109803" x="3524250" y="4921250"/>
          <p14:tracePt t="109819" x="3829050" y="4921250"/>
          <p14:tracePt t="109836" x="4146550" y="4921250"/>
          <p14:tracePt t="109853" x="4356100" y="4908550"/>
          <p14:tracePt t="109869" x="4483100" y="4895850"/>
          <p14:tracePt t="109886" x="4559300" y="4895850"/>
          <p14:tracePt t="109903" x="4610100" y="4889500"/>
          <p14:tracePt t="109919" x="4718050" y="4883150"/>
          <p14:tracePt t="109936" x="4984750" y="4883150"/>
          <p14:tracePt t="109952" x="5283200" y="4876800"/>
          <p14:tracePt t="109969" x="5638800" y="4876800"/>
          <p14:tracePt t="109986" x="6013450" y="4857750"/>
          <p14:tracePt t="110003" x="6299200" y="4832350"/>
          <p14:tracePt t="110019" x="6470650" y="4806950"/>
          <p14:tracePt t="110036" x="6642100" y="4781550"/>
          <p14:tracePt t="110053" x="6743700" y="4762500"/>
          <p14:tracePt t="110069" x="6838950" y="4749800"/>
          <p14:tracePt t="110086" x="6883400" y="4737100"/>
          <p14:tracePt t="110103" x="6889750" y="4730750"/>
          <p14:tracePt t="110210" x="6889750" y="4724400"/>
          <p14:tracePt t="110218" x="6889750" y="4718050"/>
          <p14:tracePt t="110236" x="6870700" y="4692650"/>
          <p14:tracePt t="110253" x="6858000" y="4673600"/>
          <p14:tracePt t="110269" x="6826250" y="4641850"/>
          <p14:tracePt t="110286" x="6788150" y="4597400"/>
          <p14:tracePt t="110303" x="6762750" y="4565650"/>
          <p14:tracePt t="110319" x="6743700" y="4533900"/>
          <p14:tracePt t="110336" x="6699250" y="4451350"/>
          <p14:tracePt t="110353" x="6616700" y="4311650"/>
          <p14:tracePt t="110370" x="6445250" y="4076700"/>
          <p14:tracePt t="110386" x="6286500" y="3879850"/>
          <p14:tracePt t="110403" x="6184900" y="3771900"/>
          <p14:tracePt t="110419" x="6140450" y="3708400"/>
          <p14:tracePt t="110436" x="6121400" y="3676650"/>
          <p14:tracePt t="110453" x="6115050" y="3657600"/>
          <p14:tracePt t="110469" x="6102350" y="3644900"/>
          <p14:tracePt t="110486" x="6096000" y="3625850"/>
          <p14:tracePt t="110503" x="6083300" y="3587750"/>
          <p14:tracePt t="110519" x="6057900" y="3536950"/>
          <p14:tracePt t="110536" x="6007100" y="3454400"/>
          <p14:tracePt t="110553" x="5949950" y="3378200"/>
          <p14:tracePt t="110569" x="5899150" y="3314700"/>
          <p14:tracePt t="110586" x="5848350" y="3257550"/>
          <p14:tracePt t="110603" x="5816600" y="3213100"/>
          <p14:tracePt t="110620" x="5778500" y="3143250"/>
          <p14:tracePt t="110636" x="5759450" y="3079750"/>
          <p14:tracePt t="110653" x="5734050" y="3009900"/>
          <p14:tracePt t="110669" x="5708650" y="2952750"/>
          <p14:tracePt t="110686" x="5702300" y="2927350"/>
          <p14:tracePt t="110703" x="5702300" y="2908300"/>
          <p14:tracePt t="110719" x="5702300" y="2895600"/>
          <p14:tracePt t="110736" x="5702300" y="2876550"/>
          <p14:tracePt t="110753" x="5715000" y="2838450"/>
          <p14:tracePt t="110769" x="5734050" y="2806700"/>
          <p14:tracePt t="110773" x="5746750" y="2787650"/>
          <p14:tracePt t="110786" x="5778500" y="2736850"/>
          <p14:tracePt t="110803" x="5822950" y="2686050"/>
          <p14:tracePt t="110819" x="5867400" y="2647950"/>
          <p14:tracePt t="110836" x="5930900" y="2597150"/>
          <p14:tracePt t="110853" x="6019800" y="2552700"/>
          <p14:tracePt t="110870" x="6115050" y="2508250"/>
          <p14:tracePt t="110886" x="6248400" y="2457450"/>
          <p14:tracePt t="110903" x="6369050" y="2413000"/>
          <p14:tracePt t="110919" x="6464300" y="2381250"/>
          <p14:tracePt t="110936" x="6534150" y="2362200"/>
          <p14:tracePt t="110953" x="6553200" y="2355850"/>
          <p14:tracePt t="110970" x="6559550" y="2355850"/>
          <p14:tracePt t="111014" x="6559550" y="2349500"/>
          <p14:tracePt t="111023" x="6565900" y="2349500"/>
          <p14:tracePt t="111036" x="6565900" y="2343150"/>
          <p14:tracePt t="111053" x="6584950" y="2317750"/>
          <p14:tracePt t="111070" x="6597650" y="2286000"/>
          <p14:tracePt t="111086" x="6604000" y="2273300"/>
          <p14:tracePt t="111539" x="6610350" y="2273300"/>
          <p14:tracePt t="111553" x="6731000" y="2355850"/>
          <p14:tracePt t="111570" x="7251700" y="2609850"/>
          <p14:tracePt t="111586" x="8604250" y="3092450"/>
          <p14:tracePt t="111603" x="10115550" y="3511550"/>
          <p14:tracePt t="111620" x="11404600" y="3657600"/>
          <p14:tracePt t="111636" x="12179300" y="3613150"/>
          <p14:tracePt t="111653" x="12185650" y="3486150"/>
          <p14:tracePt t="111670" x="12185650" y="3384550"/>
          <p14:tracePt t="111686" x="12185650" y="3302000"/>
          <p14:tracePt t="111703" x="12153900" y="3206750"/>
          <p14:tracePt t="111719" x="12039600" y="3105150"/>
          <p14:tracePt t="111736" x="11880850" y="3003550"/>
          <p14:tracePt t="111753" x="11753850" y="2940050"/>
          <p14:tracePt t="111769" x="11671300" y="2901950"/>
          <p14:tracePt t="111770" x="11658600" y="2895600"/>
          <p14:tracePt t="111786" x="11633200" y="2876550"/>
          <p14:tracePt t="111803" x="11620500" y="2870200"/>
          <p14:tracePt t="111819" x="11614150" y="2851150"/>
          <p14:tracePt t="111836" x="11607800" y="2838450"/>
          <p14:tracePt t="111853" x="11601450" y="2819400"/>
          <p14:tracePt t="111870" x="11601450" y="2800350"/>
          <p14:tracePt t="111886" x="11595100" y="2781300"/>
          <p14:tracePt t="111903" x="11588750" y="2755900"/>
          <p14:tracePt t="111919" x="11569700" y="2698750"/>
          <p14:tracePt t="111936" x="11531600" y="2628900"/>
          <p14:tracePt t="111953" x="11487150" y="2546350"/>
          <p14:tracePt t="111970" x="11398250" y="2463800"/>
          <p14:tracePt t="111987" x="11296650" y="2381250"/>
          <p14:tracePt t="112003" x="11226800" y="2324100"/>
          <p14:tracePt t="112020" x="11195050" y="2298700"/>
          <p14:tracePt t="112037" x="11182350" y="2286000"/>
          <p14:tracePt t="112053" x="11176000" y="2286000"/>
          <p14:tracePt t="112161" x="11163300" y="2292350"/>
          <p14:tracePt t="112170" x="11156950" y="2298700"/>
          <p14:tracePt t="112187" x="11137900" y="2317750"/>
          <p14:tracePt t="112203" x="11125200" y="2336800"/>
          <p14:tracePt t="112220" x="11112500" y="2368550"/>
          <p14:tracePt t="112237" x="11093450" y="2406650"/>
          <p14:tracePt t="112253" x="11080750" y="2432050"/>
          <p14:tracePt t="112270" x="11074400" y="2444750"/>
          <p14:tracePt t="148885" x="11068050" y="2444750"/>
          <p14:tracePt t="148914" x="10877550" y="2247900"/>
          <p14:tracePt t="148931" x="10661650" y="2127250"/>
          <p14:tracePt t="148949" x="10293350" y="2044700"/>
          <p14:tracePt t="148965" x="9804400" y="2025650"/>
          <p14:tracePt t="148982" x="9226550" y="2146300"/>
          <p14:tracePt t="148998" x="8705850" y="2336800"/>
          <p14:tracePt t="149015" x="8299450" y="2527300"/>
          <p14:tracePt t="149032" x="8007350" y="2698750"/>
          <p14:tracePt t="149048" x="7867650" y="2870200"/>
          <p14:tracePt t="149065" x="7791450" y="3060700"/>
          <p14:tracePt t="149082" x="7721600" y="3321050"/>
          <p14:tracePt t="149098" x="7664450" y="3568700"/>
          <p14:tracePt t="149115" x="7607300" y="3778250"/>
          <p14:tracePt t="149132" x="7556500" y="3930650"/>
          <p14:tracePt t="149148" x="7537450" y="4051300"/>
          <p14:tracePt t="149165" x="7537450" y="4229100"/>
          <p14:tracePt t="149182" x="7581900" y="4470400"/>
          <p14:tracePt t="149198" x="7658100" y="4718050"/>
          <p14:tracePt t="149215" x="7696200" y="4946650"/>
          <p14:tracePt t="149232" x="7696200" y="5143500"/>
          <p14:tracePt t="149248" x="7664450" y="5257800"/>
          <p14:tracePt t="149265" x="7620000" y="5314950"/>
          <p14:tracePt t="149282" x="7512050" y="5384800"/>
          <p14:tracePt t="149298" x="7359650" y="5435600"/>
          <p14:tracePt t="149315" x="7200900" y="5486400"/>
          <p14:tracePt t="149332" x="7061200" y="5524500"/>
          <p14:tracePt t="149348" x="6997700" y="5543550"/>
          <p14:tracePt t="149365" x="6972300" y="5549900"/>
          <p14:tracePt t="149454" x="6972300" y="5543550"/>
          <p14:tracePt t="149457" x="6972300" y="5524500"/>
          <p14:tracePt t="149465" x="6978650" y="5461000"/>
          <p14:tracePt t="149482" x="6985000" y="5308600"/>
          <p14:tracePt t="149498" x="6972300" y="5168900"/>
          <p14:tracePt t="149515" x="6953250" y="5048250"/>
          <p14:tracePt t="149532" x="6940550" y="4953000"/>
          <p14:tracePt t="149548" x="6927850" y="4889500"/>
          <p14:tracePt t="149565" x="6908800" y="4832350"/>
          <p14:tracePt t="149582" x="6896100" y="4794250"/>
          <p14:tracePt t="149598" x="6877050" y="4756150"/>
          <p14:tracePt t="149615" x="6870700" y="4756150"/>
          <p14:tracePt t="149770" x="6870700" y="4749800"/>
          <p14:tracePt t="174345" x="6883400" y="4737100"/>
          <p14:tracePt t="174347" x="6896100" y="4730750"/>
          <p14:tracePt t="174356" x="6959600" y="4699000"/>
          <p14:tracePt t="174373" x="7156450" y="4629150"/>
          <p14:tracePt t="174390" x="7442200" y="4559300"/>
          <p14:tracePt t="174406" x="7829550" y="4470400"/>
          <p14:tracePt t="174423" x="8267700" y="4400550"/>
          <p14:tracePt t="174439" x="8902700" y="4337050"/>
          <p14:tracePt t="174456" x="9537700" y="4267200"/>
          <p14:tracePt t="174473" x="10102850" y="4216400"/>
          <p14:tracePt t="174490" x="10598150" y="4184650"/>
          <p14:tracePt t="174506" x="11106150" y="4165600"/>
          <p14:tracePt t="174523" x="11518900" y="4165600"/>
          <p14:tracePt t="174540" x="11887200" y="4178300"/>
          <p14:tracePt t="174556" x="12103100" y="4191000"/>
          <p14:tracePt t="174573" x="12185650" y="4197350"/>
          <p14:tracePt t="174590" x="12185650" y="4203700"/>
          <p14:tracePt t="174606" x="12185650" y="4216400"/>
          <p14:tracePt t="174623" x="12185650" y="4222750"/>
          <p14:tracePt t="174678" x="12185650" y="4229100"/>
          <p14:tracePt t="174689" x="12185650" y="4241800"/>
          <p14:tracePt t="174706" x="12185650" y="4273550"/>
          <p14:tracePt t="174723" x="12185650" y="4298950"/>
          <p14:tracePt t="174762" x="12185650" y="4305300"/>
          <p14:tracePt t="174774" x="12179300" y="4305300"/>
          <p14:tracePt t="174789" x="12134850" y="4318000"/>
          <p14:tracePt t="174806" x="12090400" y="4330700"/>
          <p14:tracePt t="174823" x="12065000" y="4349750"/>
          <p14:tracePt t="174839" x="12045950" y="4362450"/>
          <p14:tracePt t="174856" x="12026900" y="4381500"/>
          <p14:tracePt t="174873" x="12020550" y="4387850"/>
          <p14:tracePt t="174889" x="12020550" y="4406900"/>
          <p14:tracePt t="174906" x="12020550" y="4425950"/>
          <p14:tracePt t="174923" x="12026900" y="4451350"/>
          <p14:tracePt t="174940" x="12039600" y="4483100"/>
          <p14:tracePt t="174956" x="12052300" y="4502150"/>
          <p14:tracePt t="174973" x="12058650" y="4521200"/>
          <p14:tracePt t="174977" x="12058650" y="4527550"/>
          <p14:tracePt t="174990" x="12065000" y="4533900"/>
          <p14:tracePt t="175006" x="12077700" y="4559300"/>
          <p14:tracePt t="175023" x="12096750" y="4584700"/>
          <p14:tracePt t="175040" x="12109450" y="4597400"/>
          <p14:tracePt t="175056" x="12115800" y="4610100"/>
          <p14:tracePt t="175073" x="12115800" y="4616450"/>
          <p14:tracePt t="175145" x="12122150" y="4616450"/>
          <p14:tracePt t="175156" x="12122150" y="4622800"/>
          <p14:tracePt t="175173" x="12128500" y="4641850"/>
          <p14:tracePt t="175216" x="12128500" y="4648200"/>
          <p14:tracePt t="175593" x="12122150" y="4654550"/>
          <p14:tracePt t="185379" x="12134850" y="4654550"/>
          <p14:tracePt t="185393" x="12185650" y="4616450"/>
          <p14:tracePt t="185410" x="12185650" y="4552950"/>
          <p14:tracePt t="185426" x="12185650" y="4521200"/>
          <p14:tracePt t="185428" x="12185650" y="4514850"/>
          <p14:tracePt t="185443" x="12185650" y="4445000"/>
          <p14:tracePt t="185460" x="12185650" y="4318000"/>
          <p14:tracePt t="185476" x="12185650" y="4197350"/>
          <p14:tracePt t="185493" x="12185650" y="4089400"/>
          <p14:tracePt t="185510" x="12185650" y="3956050"/>
          <p14:tracePt t="185526" x="12185650" y="3765550"/>
          <p14:tracePt t="185543" x="12172950" y="3638550"/>
          <p14:tracePt t="185560" x="12185650" y="3511550"/>
          <p14:tracePt t="185576" x="12185650" y="3371850"/>
          <p14:tracePt t="185593" x="12185650" y="3257550"/>
          <p14:tracePt t="185610" x="12185650" y="3187700"/>
          <p14:tracePt t="185626" x="12185650" y="3136900"/>
          <p14:tracePt t="185643" x="12185650" y="3098800"/>
          <p14:tracePt t="185659" x="12185650" y="3054350"/>
          <p14:tracePt t="185676" x="12185650" y="3022600"/>
          <p14:tracePt t="185693" x="12185650" y="2984500"/>
          <p14:tracePt t="185710" x="12185650" y="2971800"/>
          <p14:tracePt t="185726" x="12185650" y="2952750"/>
          <p14:tracePt t="185743" x="12185650" y="2927350"/>
          <p14:tracePt t="185760" x="12185650" y="2863850"/>
          <p14:tracePt t="185776" x="12147550" y="2755900"/>
          <p14:tracePt t="185793" x="12115800" y="2641600"/>
          <p14:tracePt t="185798" x="12103100" y="2603500"/>
          <p14:tracePt t="185810" x="12103100" y="2578100"/>
          <p14:tracePt t="185826" x="12103100" y="2533650"/>
          <p14:tracePt t="185843" x="12103100" y="2514600"/>
          <p14:tracePt t="185987" x="12103100" y="2527300"/>
          <p14:tracePt t="185990" x="12103100" y="2533650"/>
          <p14:tracePt t="185993" x="12103100" y="2540000"/>
          <p14:tracePt t="186010" x="12115800" y="2603500"/>
          <p14:tracePt t="186026" x="12128500" y="2667000"/>
          <p14:tracePt t="186043" x="12134850" y="2724150"/>
          <p14:tracePt t="186060" x="12141200" y="2755900"/>
          <p14:tracePt t="186077" x="12147550" y="2787650"/>
          <p14:tracePt t="186093" x="12166600" y="2825750"/>
          <p14:tracePt t="186110" x="12172950" y="2851150"/>
          <p14:tracePt t="186127" x="12179300" y="2863850"/>
          <p14:tracePt t="186143" x="12185650" y="2876550"/>
          <p14:tracePt t="186177" x="12185650" y="2882900"/>
          <p14:tracePt t="186193" x="12185650" y="2908300"/>
          <p14:tracePt t="186210" x="12185650" y="2921000"/>
          <p14:tracePt t="186227" x="12185650" y="2940050"/>
          <p14:tracePt t="186243" x="12185650" y="2959100"/>
          <p14:tracePt t="186260" x="12185650" y="2965450"/>
          <p14:tracePt t="186277" x="12185650" y="2971800"/>
          <p14:tracePt t="186310" x="12185650" y="2984500"/>
          <p14:tracePt t="186327" x="12185650" y="2990850"/>
          <p14:tracePt t="197287" x="12172950" y="2990850"/>
          <p14:tracePt t="197289" x="12166600" y="2990850"/>
          <p14:tracePt t="197297" x="12134850" y="2990850"/>
          <p14:tracePt t="197313" x="11874500" y="2908300"/>
          <p14:tracePt t="197330" x="11220450" y="2679700"/>
          <p14:tracePt t="197347" x="10039350" y="2349500"/>
          <p14:tracePt t="197363" x="8458200" y="2108200"/>
          <p14:tracePt t="197380" x="6483350" y="2101850"/>
          <p14:tracePt t="197397" x="5346700" y="2247900"/>
          <p14:tracePt t="197413" x="4711700" y="2387600"/>
          <p14:tracePt t="197430" x="3556000" y="2832100"/>
          <p14:tracePt t="197447" x="2178050" y="3441700"/>
          <p14:tracePt t="197464" x="806450" y="4140200"/>
          <p14:tracePt t="197653" x="101600" y="6578600"/>
          <p14:tracePt t="197656" x="660400" y="6457950"/>
          <p14:tracePt t="197664" x="1238250" y="6324600"/>
          <p14:tracePt t="197680" x="2921000" y="5854700"/>
          <p14:tracePt t="197697" x="4089400" y="5537200"/>
          <p14:tracePt t="197714" x="4876800" y="5295900"/>
          <p14:tracePt t="197730" x="5149850" y="5200650"/>
          <p14:tracePt t="197747" x="5181600" y="5187950"/>
          <p14:tracePt t="197785" x="5181600" y="5181600"/>
          <p14:tracePt t="197797" x="5130800" y="5162550"/>
          <p14:tracePt t="197801" x="5060950" y="5130800"/>
          <p14:tracePt t="197814" x="4895850" y="5067300"/>
          <p14:tracePt t="197830" x="4267200" y="4902200"/>
          <p14:tracePt t="197847" x="3594100" y="4781550"/>
          <p14:tracePt t="197864" x="2984500" y="4749800"/>
          <p14:tracePt t="197881" x="2489200" y="4768850"/>
          <p14:tracePt t="197897" x="2165350" y="4826000"/>
          <p14:tracePt t="197914" x="1898650" y="4864100"/>
          <p14:tracePt t="197930" x="1720850" y="4889500"/>
          <p14:tracePt t="197947" x="1581150" y="4914900"/>
          <p14:tracePt t="197964" x="1511300" y="4927600"/>
          <p14:tracePt t="197980" x="1492250" y="4933950"/>
          <p14:tracePt t="197997" x="1492250" y="4940300"/>
          <p14:tracePt t="198014" x="1492250" y="4946650"/>
          <p14:tracePt t="198030" x="1492250" y="4965700"/>
          <p14:tracePt t="198089" x="1492250" y="4972050"/>
          <p14:tracePt t="198103" x="1473200" y="4984750"/>
          <p14:tracePt t="198105" x="1466850" y="4984750"/>
          <p14:tracePt t="198114" x="1447800" y="4991100"/>
          <p14:tracePt t="198130" x="1397000" y="5010150"/>
          <p14:tracePt t="198147" x="1333500" y="5010150"/>
          <p14:tracePt t="198164" x="1231900" y="5010150"/>
          <p14:tracePt t="198181" x="933450" y="4965700"/>
          <p14:tracePt t="198197" x="355600" y="4864100"/>
          <p14:tracePt t="200889" x="0" y="4616450"/>
          <p14:tracePt t="200898" x="12700" y="4603750"/>
          <p14:tracePt t="200915" x="63500" y="4559300"/>
          <p14:tracePt t="200931" x="127000" y="4502150"/>
          <p14:tracePt t="200948" x="247650" y="4425950"/>
          <p14:tracePt t="200964" x="431800" y="4324350"/>
          <p14:tracePt t="200981" x="742950" y="4171950"/>
          <p14:tracePt t="200998" x="1212850" y="3968750"/>
          <p14:tracePt t="201014" x="1593850" y="3835400"/>
          <p14:tracePt t="201031" x="2381250" y="3619500"/>
          <p14:tracePt t="201048" x="3086100" y="3473450"/>
          <p14:tracePt t="201064" x="3917950" y="3359150"/>
          <p14:tracePt t="201081" x="4768850" y="3213100"/>
          <p14:tracePt t="201098" x="5899150" y="2959100"/>
          <p14:tracePt t="201114" x="7086600" y="2673350"/>
          <p14:tracePt t="201131" x="8331200" y="2476500"/>
          <p14:tracePt t="201148" x="9499600" y="2349500"/>
          <p14:tracePt t="201164" x="10674350" y="2228850"/>
          <p14:tracePt t="201181" x="11576050" y="2120900"/>
          <p14:tracePt t="201198" x="12185650" y="2006600"/>
          <p14:tracePt t="201215" x="12185650" y="1873250"/>
          <p14:tracePt t="201231" x="12185650" y="1822450"/>
          <p14:tracePt t="201248" x="12185650" y="1816100"/>
          <p14:tracePt t="201402" x="12185650" y="1822450"/>
          <p14:tracePt t="201414" x="12185650" y="1828800"/>
          <p14:tracePt t="201416" x="12185650" y="1835150"/>
          <p14:tracePt t="201432" x="12179300" y="1847850"/>
          <p14:tracePt t="201448" x="12172950" y="1860550"/>
          <p14:tracePt t="201465" x="12166600" y="1860550"/>
          <p14:tracePt t="201542" x="12160250" y="1860550"/>
          <p14:tracePt t="201544" x="12153900" y="1860550"/>
          <p14:tracePt t="201548" x="12147550" y="1860550"/>
          <p14:tracePt t="201565" x="12071350" y="1860550"/>
          <p14:tracePt t="201582" x="11950700" y="1847850"/>
          <p14:tracePt t="201598" x="11823700" y="1835150"/>
          <p14:tracePt t="201615" x="11664950" y="1803400"/>
          <p14:tracePt t="201631" x="11417300" y="1758950"/>
          <p14:tracePt t="201648" x="11163300" y="1701800"/>
          <p14:tracePt t="201665" x="10896600" y="1670050"/>
          <p14:tracePt t="201682" x="10560050" y="1638300"/>
          <p14:tracePt t="201698" x="10344150" y="1593850"/>
          <p14:tracePt t="201715" x="10160000" y="1543050"/>
          <p14:tracePt t="201732" x="9956800" y="1485900"/>
          <p14:tracePt t="201748" x="9715500" y="1441450"/>
          <p14:tracePt t="201765" x="9398000" y="1384300"/>
          <p14:tracePt t="201781" x="9036050" y="1358900"/>
          <p14:tracePt t="201798" x="8737600" y="1352550"/>
          <p14:tracePt t="201802" x="8629650" y="1352550"/>
          <p14:tracePt t="201815" x="8502650" y="1352550"/>
          <p14:tracePt t="201831" x="8369300" y="1358900"/>
          <p14:tracePt t="201848" x="8350250" y="1365250"/>
          <p14:tracePt t="203128" x="8350250" y="1371600"/>
          <p14:tracePt t="203130" x="8343900" y="1371600"/>
          <p14:tracePt t="203149" x="8267700" y="1498600"/>
          <p14:tracePt t="203166" x="8134350" y="1625600"/>
          <p14:tracePt t="203182" x="7988300" y="1727200"/>
          <p14:tracePt t="203199" x="7867650" y="1797050"/>
          <p14:tracePt t="203215" x="7772400" y="1835150"/>
          <p14:tracePt t="203232" x="7702550" y="1866900"/>
          <p14:tracePt t="203249" x="7645400" y="1885950"/>
          <p14:tracePt t="203265" x="7550150" y="1924050"/>
          <p14:tracePt t="203282" x="7448550" y="1968500"/>
          <p14:tracePt t="203299" x="7334250" y="2006600"/>
          <p14:tracePt t="203315" x="7226300" y="2038350"/>
          <p14:tracePt t="203332" x="7162800" y="2057400"/>
          <p14:tracePt t="203349" x="7124700" y="2070100"/>
          <p14:tracePt t="203365" x="7099300" y="2076450"/>
          <p14:tracePt t="203382" x="7086600" y="2082800"/>
          <p14:tracePt t="203415" x="7073900" y="2089150"/>
          <p14:tracePt t="203432" x="7029450" y="2101850"/>
          <p14:tracePt t="203434" x="7029450" y="2108200"/>
          <p14:tracePt t="203449" x="6972300" y="2127250"/>
          <p14:tracePt t="203465" x="6908800" y="2146300"/>
          <p14:tracePt t="203482" x="6845300" y="2165350"/>
          <p14:tracePt t="203499" x="6788150" y="2184400"/>
          <p14:tracePt t="203515" x="6743700" y="2197100"/>
          <p14:tracePt t="203532" x="6711950" y="2216150"/>
          <p14:tracePt t="203549" x="6692900" y="2228850"/>
          <p14:tracePt t="203565" x="6686550" y="2235200"/>
          <p14:tracePt t="203582" x="6680200" y="2241550"/>
          <p14:tracePt t="203599" x="6673850" y="2241550"/>
          <p14:tracePt t="203615" x="6667500" y="2247900"/>
          <p14:tracePt t="203632" x="6661150" y="2254250"/>
          <p14:tracePt t="203649" x="6654800" y="2260600"/>
          <p14:tracePt t="203665" x="6648450" y="2260600"/>
          <p14:tracePt t="203682" x="6642100" y="2260600"/>
          <p14:tracePt t="203699" x="6635750" y="2266950"/>
          <p14:tracePt t="203716" x="6629400" y="2273300"/>
          <p14:tracePt t="203732" x="6623050" y="2279650"/>
          <p14:tracePt t="203749" x="6616700" y="2279650"/>
          <p14:tracePt t="203785" x="6610350" y="2279650"/>
          <p14:tracePt t="203800" x="6610350" y="2286000"/>
          <p14:tracePt t="226528" x="6604000" y="2292350"/>
          <p14:tracePt t="226540" x="6578600" y="2305050"/>
          <p14:tracePt t="226556" x="6534150" y="2330450"/>
          <p14:tracePt t="226573" x="6515100" y="2343150"/>
          <p14:tracePt t="226589" x="6502400" y="2349500"/>
          <p14:tracePt t="226734" x="6508750" y="2330450"/>
          <p14:tracePt t="226737" x="6515100" y="2324100"/>
          <p14:tracePt t="226740" x="6521450" y="2311400"/>
          <p14:tracePt t="226756" x="6604000" y="2165350"/>
          <p14:tracePt t="226773" x="6667500" y="2063750"/>
          <p14:tracePt t="226789" x="6724650" y="1962150"/>
          <p14:tracePt t="226806" x="6769100" y="1885950"/>
          <p14:tracePt t="226810" x="6775450" y="1879600"/>
          <p14:tracePt t="226823" x="6807200" y="1803400"/>
          <p14:tracePt t="226840" x="6864350" y="1682750"/>
          <p14:tracePt t="226856" x="6908800" y="1568450"/>
          <p14:tracePt t="226873" x="6946900" y="1447800"/>
          <p14:tracePt t="226889" x="6991350" y="1314450"/>
          <p14:tracePt t="226906" x="7035800" y="1193800"/>
          <p14:tracePt t="226923" x="7067550" y="1085850"/>
          <p14:tracePt t="226939" x="7112000" y="977900"/>
          <p14:tracePt t="226941" x="7118350" y="971550"/>
          <p14:tracePt t="226956" x="7156450" y="869950"/>
          <p14:tracePt t="226973" x="7213600" y="755650"/>
          <p14:tracePt t="226990" x="7296150" y="622300"/>
          <p14:tracePt t="227006" x="7353300" y="558800"/>
          <p14:tracePt t="227023" x="7423150" y="533400"/>
          <p14:tracePt t="227040" x="7493000" y="520700"/>
          <p14:tracePt t="227056" x="7594600" y="520700"/>
          <p14:tracePt t="227073" x="7785100" y="546100"/>
          <p14:tracePt t="227090" x="8083550" y="590550"/>
          <p14:tracePt t="227106" x="8426450" y="635000"/>
          <p14:tracePt t="227123" x="8712200" y="660400"/>
          <p14:tracePt t="227140" x="8851900" y="666750"/>
          <p14:tracePt t="227156" x="8870950" y="666750"/>
          <p14:tracePt t="227189" x="8883650" y="673100"/>
          <p14:tracePt t="227206" x="8953500" y="723900"/>
          <p14:tracePt t="227222" x="9055100" y="787400"/>
          <p14:tracePt t="227239" x="9118600" y="844550"/>
          <p14:tracePt t="227256" x="9163050" y="889000"/>
          <p14:tracePt t="227273" x="9182100" y="920750"/>
          <p14:tracePt t="227289" x="9207500" y="952500"/>
          <p14:tracePt t="227306" x="9232900" y="990600"/>
          <p14:tracePt t="227323" x="9245600" y="1016000"/>
          <p14:tracePt t="227412" x="9232900" y="1016000"/>
          <p14:tracePt t="227423" x="9182100" y="1009650"/>
          <p14:tracePt t="227439" x="9074150" y="984250"/>
          <p14:tracePt t="227456" x="8940800" y="958850"/>
          <p14:tracePt t="227473" x="8820150" y="939800"/>
          <p14:tracePt t="227490" x="8743950" y="927100"/>
          <p14:tracePt t="227506" x="8705850" y="920750"/>
          <p14:tracePt t="227523" x="8674100" y="914400"/>
          <p14:tracePt t="227540" x="8655050" y="914400"/>
          <p14:tracePt t="227556" x="8636000" y="908050"/>
          <p14:tracePt t="227573" x="8623300" y="901700"/>
          <p14:tracePt t="227590" x="8578850" y="895350"/>
          <p14:tracePt t="227606" x="8540750" y="882650"/>
          <p14:tracePt t="227623" x="8496300" y="876300"/>
          <p14:tracePt t="227640" x="8439150" y="863600"/>
          <p14:tracePt t="227656" x="8362950" y="844550"/>
          <p14:tracePt t="227673" x="8286750" y="831850"/>
          <p14:tracePt t="227690" x="8216900" y="825500"/>
          <p14:tracePt t="227706" x="8159750" y="819150"/>
          <p14:tracePt t="227723" x="8115300" y="812800"/>
          <p14:tracePt t="227740" x="8058150" y="812800"/>
          <p14:tracePt t="227756" x="8026400" y="806450"/>
          <p14:tracePt t="259947" x="8020050" y="812800"/>
          <p14:tracePt t="259976" x="7874000" y="1225550"/>
          <p14:tracePt t="259983" x="7816850" y="1371600"/>
          <p14:tracePt t="260000" x="7575550" y="1905000"/>
          <p14:tracePt t="260017" x="7378700" y="2387600"/>
          <p14:tracePt t="260033" x="7264400" y="2736850"/>
          <p14:tracePt t="260050" x="7239000" y="2990850"/>
          <p14:tracePt t="260066" x="7258050" y="3155950"/>
          <p14:tracePt t="260083" x="7289800" y="3244850"/>
          <p14:tracePt t="260100" x="7315200" y="3282950"/>
          <p14:tracePt t="260116" x="7315200" y="3289300"/>
          <p14:tracePt t="260207" x="7321550" y="3289300"/>
          <p14:tracePt t="260209" x="7327900" y="3289300"/>
          <p14:tracePt t="260216" x="7340600" y="3282950"/>
          <p14:tracePt t="260233" x="7391400" y="3263900"/>
          <p14:tracePt t="260250" x="7473950" y="3244850"/>
          <p14:tracePt t="260267" x="7594600" y="3225800"/>
          <p14:tracePt t="260283" x="7727950" y="3213100"/>
          <p14:tracePt t="260300" x="7848600" y="3187700"/>
          <p14:tracePt t="260317" x="7899400" y="3181350"/>
          <p14:tracePt t="260333" x="7905750" y="3168650"/>
          <p14:tracePt t="260350" x="7905750" y="3143250"/>
          <p14:tracePt t="260367" x="7905750" y="3130550"/>
          <p14:tracePt t="260383" x="7905750" y="3111500"/>
          <p14:tracePt t="260400" x="7912100" y="3092450"/>
          <p14:tracePt t="260417" x="7912100" y="3079750"/>
          <p14:tracePt t="260433" x="7912100" y="3067050"/>
          <p14:tracePt t="260450" x="7912100" y="3054350"/>
          <p14:tracePt t="260467" x="7924800" y="3035300"/>
          <p14:tracePt t="260483" x="7937500" y="3003550"/>
          <p14:tracePt t="260500" x="7962900" y="2971800"/>
          <p14:tracePt t="260517" x="7988300" y="2933700"/>
          <p14:tracePt t="260533" x="8001000" y="2908300"/>
          <p14:tracePt t="260550" x="8001000" y="2895600"/>
          <p14:tracePt t="260589" x="8001000" y="2889250"/>
          <p14:tracePt t="260601" x="8007350" y="2882900"/>
          <p14:tracePt t="260617" x="8020050" y="2870200"/>
          <p14:tracePt t="260633" x="8026400" y="2863850"/>
          <p14:tracePt t="260650" x="8032750" y="2857500"/>
          <p14:tracePt t="265814" x="8039100" y="2851150"/>
          <p14:tracePt t="265816" x="8051800" y="2838450"/>
          <p14:tracePt t="265820" x="8064500" y="2832100"/>
          <p14:tracePt t="265835" x="8235950" y="2698750"/>
          <p14:tracePt t="265852" x="8432800" y="2609850"/>
          <p14:tracePt t="265868" x="8566150" y="2559050"/>
          <p14:tracePt t="265885" x="8648700" y="2520950"/>
          <p14:tracePt t="265902" x="8674100" y="2508250"/>
          <p14:tracePt t="265918" x="8680450" y="2508250"/>
          <p14:tracePt t="266014" x="8680450" y="2501900"/>
          <p14:tracePt t="266017" x="8693150" y="2501900"/>
          <p14:tracePt t="266020" x="8699500" y="2501900"/>
          <p14:tracePt t="266035" x="8788400" y="2470150"/>
          <p14:tracePt t="266052" x="8934450" y="2438400"/>
          <p14:tracePt t="266068" x="9067800" y="2400300"/>
          <p14:tracePt t="266085" x="9175750" y="2368550"/>
          <p14:tracePt t="266102" x="9239250" y="2343150"/>
          <p14:tracePt t="266118" x="9290050" y="2330450"/>
          <p14:tracePt t="266135" x="9334500" y="2317750"/>
          <p14:tracePt t="266152" x="9372600" y="2305050"/>
          <p14:tracePt t="266168" x="9391650" y="2292350"/>
          <p14:tracePt t="266185" x="9398000" y="2292350"/>
          <p14:tracePt t="266202" x="9417050" y="2286000"/>
          <p14:tracePt t="266218" x="9442450" y="2279650"/>
          <p14:tracePt t="266235" x="9480550" y="2273300"/>
          <p14:tracePt t="266252" x="9525000" y="2260600"/>
          <p14:tracePt t="266268" x="9563100" y="2254250"/>
          <p14:tracePt t="266285" x="9588500" y="2247900"/>
          <p14:tracePt t="266302" x="9607550" y="2241550"/>
          <p14:tracePt t="266318" x="9632950" y="2241550"/>
          <p14:tracePt t="266335" x="9652000" y="2235200"/>
          <p14:tracePt t="266352" x="9658350" y="2235200"/>
          <p14:tracePt t="266393" x="9664700" y="2235200"/>
          <p14:tracePt t="266418" x="9677400" y="2235200"/>
          <p14:tracePt t="266435" x="9690100" y="2235200"/>
          <p14:tracePt t="268671" x="9696450" y="2235200"/>
          <p14:tracePt t="268686" x="9702800" y="2235200"/>
          <p14:tracePt t="268703" x="9721850" y="2254250"/>
          <p14:tracePt t="268719" x="9734550" y="2286000"/>
          <p14:tracePt t="268737" x="9740900" y="2330450"/>
          <p14:tracePt t="268753" x="9740900" y="2362200"/>
          <p14:tracePt t="268769" x="9740900" y="2381250"/>
          <p14:tracePt t="268786" x="9721850" y="2406650"/>
          <p14:tracePt t="268803" x="9683750" y="2444750"/>
          <p14:tracePt t="268819" x="9645650" y="2495550"/>
          <p14:tracePt t="268823" x="9639300" y="2508250"/>
          <p14:tracePt t="268836" x="9594850" y="2559050"/>
          <p14:tracePt t="268853" x="9563100" y="2622550"/>
          <p14:tracePt t="268869" x="9531350" y="2686050"/>
          <p14:tracePt t="268886" x="9505950" y="2736850"/>
          <p14:tracePt t="268903" x="9486900" y="2794000"/>
          <p14:tracePt t="268919" x="9480550" y="2851150"/>
          <p14:tracePt t="268936" x="9480550" y="2908300"/>
          <p14:tracePt t="268953" x="9474200" y="2990850"/>
          <p14:tracePt t="268955" x="9474200" y="2997200"/>
          <p14:tracePt t="268969" x="9474200" y="3022600"/>
          <p14:tracePt t="268986" x="9467850" y="3048000"/>
          <p14:tracePt t="269003" x="9455150" y="3092450"/>
          <p14:tracePt t="269019" x="9436100" y="3149600"/>
          <p14:tracePt t="269036" x="9417050" y="3238500"/>
          <p14:tracePt t="269053" x="9404350" y="3321050"/>
          <p14:tracePt t="269069" x="9404350" y="3371850"/>
          <p14:tracePt t="269086" x="9404350" y="3384550"/>
          <p14:tracePt t="269120" x="9404350" y="3390900"/>
          <p14:tracePt t="269136" x="9404350" y="3403600"/>
          <p14:tracePt t="269152" x="9417050" y="3435350"/>
          <p14:tracePt t="269169" x="9436100" y="3467100"/>
          <p14:tracePt t="269186" x="9455150" y="3492500"/>
          <p14:tracePt t="269202" x="9467850" y="3511550"/>
          <p14:tracePt t="269219" x="9486900" y="3530600"/>
          <p14:tracePt t="269236" x="9512300" y="3536950"/>
          <p14:tracePt t="269252" x="9518650" y="3543300"/>
          <p14:tracePt t="282243" x="9525000" y="3536950"/>
          <p14:tracePt t="282245" x="9537700" y="3511550"/>
          <p14:tracePt t="282257" x="9575800" y="3429000"/>
          <p14:tracePt t="282260" x="9601200" y="3371850"/>
          <p14:tracePt t="282274" x="9626600" y="3308350"/>
          <p14:tracePt t="282290" x="9639300" y="3251200"/>
          <p14:tracePt t="282307" x="9639300" y="3206750"/>
          <p14:tracePt t="282324" x="9639300" y="3124200"/>
          <p14:tracePt t="282340" x="9639300" y="3035300"/>
          <p14:tracePt t="282357" x="9639300" y="2927350"/>
          <p14:tracePt t="282373" x="9645650" y="2794000"/>
          <p14:tracePt t="282390" x="9645650" y="2654300"/>
          <p14:tracePt t="282407" x="9639300" y="2540000"/>
          <p14:tracePt t="282424" x="9626600" y="2425700"/>
          <p14:tracePt t="282440" x="9601200" y="2298700"/>
          <p14:tracePt t="282457" x="9569450" y="2178050"/>
          <p14:tracePt t="282474" x="9518650" y="2051050"/>
          <p14:tracePt t="282490" x="9429750" y="1879600"/>
          <p14:tracePt t="282507" x="9309100" y="1752600"/>
          <p14:tracePt t="282524" x="9156700" y="1606550"/>
          <p14:tracePt t="282540" x="9124950" y="1574800"/>
          <p14:tracePt t="282621" x="9118600" y="1574800"/>
          <p14:tracePt t="282640" x="9105900" y="1587500"/>
          <p14:tracePt t="282657" x="9086850" y="1612900"/>
          <p14:tracePt t="282673" x="9074150" y="1651000"/>
          <p14:tracePt t="282690" x="9055100" y="1701800"/>
          <p14:tracePt t="282707" x="9042400" y="1771650"/>
          <p14:tracePt t="282724" x="9029700" y="1835150"/>
          <p14:tracePt t="282740" x="9036050" y="1924050"/>
          <p14:tracePt t="282757" x="9055100" y="1981200"/>
          <p14:tracePt t="282774" x="9080500" y="2019300"/>
          <p14:tracePt t="282790" x="9093200" y="2032000"/>
          <p14:tracePt t="282853" x="9099550" y="2032000"/>
          <p14:tracePt t="282858" x="9105900" y="2032000"/>
          <p14:tracePt t="282861" x="9112250" y="2032000"/>
          <p14:tracePt t="282874" x="9163050" y="2051050"/>
          <p14:tracePt t="282891" x="9239250" y="2082800"/>
          <p14:tracePt t="282907" x="9328150" y="2114550"/>
          <p14:tracePt t="282924" x="9359900" y="2133600"/>
          <p14:tracePt t="283034" x="9366250" y="2133600"/>
          <p14:tracePt t="283037" x="9366250" y="2139950"/>
          <p14:tracePt t="283041" x="9366250" y="2146300"/>
          <p14:tracePt t="283057" x="9385300" y="2190750"/>
          <p14:tracePt t="283074" x="9404350" y="2228850"/>
          <p14:tracePt t="283090" x="9410700" y="2241550"/>
          <p14:tracePt t="302451" x="9404350" y="2241550"/>
          <p14:tracePt t="302453" x="9385300" y="2241550"/>
          <p14:tracePt t="302463" x="9302750" y="2222500"/>
          <p14:tracePt t="302480" x="9029700" y="2171700"/>
          <p14:tracePt t="302496" x="8559800" y="2108200"/>
          <p14:tracePt t="302513" x="7696200" y="1987550"/>
          <p14:tracePt t="302530" x="6908800" y="1847850"/>
          <p14:tracePt t="302546" x="6108700" y="1708150"/>
          <p14:tracePt t="302563" x="5175250" y="1504950"/>
          <p14:tracePt t="302580" x="4425950" y="1333500"/>
          <p14:tracePt t="302596" x="3879850" y="1187450"/>
          <p14:tracePt t="302613" x="3498850" y="1047750"/>
          <p14:tracePt t="302630" x="3340100" y="965200"/>
          <p14:tracePt t="302647" x="3308350" y="927100"/>
          <p14:tracePt t="302663" x="3308350" y="901700"/>
          <p14:tracePt t="302680" x="3308350" y="876300"/>
          <p14:tracePt t="302697" x="3333750" y="838200"/>
          <p14:tracePt t="302713" x="3365500" y="806450"/>
          <p14:tracePt t="302730" x="3397250" y="768350"/>
          <p14:tracePt t="302746" x="3416300" y="742950"/>
          <p14:tracePt t="302763" x="3435350" y="730250"/>
          <p14:tracePt t="302780" x="3441700" y="723900"/>
          <p14:tracePt t="302881" x="3448050" y="723900"/>
          <p14:tracePt t="302896" x="3486150" y="723900"/>
          <p14:tracePt t="302913" x="3600450" y="755650"/>
          <p14:tracePt t="302930" x="3708400" y="787400"/>
          <p14:tracePt t="302946" x="3822700" y="819150"/>
          <p14:tracePt t="302963" x="3949700" y="863600"/>
          <p14:tracePt t="302980" x="4057650" y="895350"/>
          <p14:tracePt t="302996" x="4159250" y="927100"/>
          <p14:tracePt t="303013" x="4235450" y="946150"/>
          <p14:tracePt t="303030" x="4311650" y="965200"/>
          <p14:tracePt t="303046" x="4394200" y="977900"/>
          <p14:tracePt t="303063" x="4483100" y="996950"/>
          <p14:tracePt t="303080" x="4565650" y="996950"/>
          <p14:tracePt t="303096" x="4610100" y="1003300"/>
          <p14:tracePt t="303113" x="4641850" y="1003300"/>
          <p14:tracePt t="314375" x="4629150" y="990600"/>
          <p14:tracePt t="314378" x="4616450" y="984250"/>
          <p14:tracePt t="314383" x="4546600" y="939800"/>
          <p14:tracePt t="314400" x="4191000" y="762000"/>
          <p14:tracePt t="314417" x="3683000" y="558800"/>
          <p14:tracePt t="314434" x="3143250" y="381000"/>
          <p14:tracePt t="314450" x="2501900" y="152400"/>
          <p14:tracePt t="314467" x="1809750" y="0"/>
          <p14:tracePt t="314484" x="552450" y="0"/>
          <p14:tracePt t="314486" x="114300" y="0"/>
          <p14:tracePt t="314500" x="0" y="0"/>
          <p14:tracePt t="314666" x="6350" y="0"/>
          <p14:tracePt t="314670" x="12700" y="0"/>
          <p14:tracePt t="314684" x="31750" y="0"/>
          <p14:tracePt t="314700" x="76200" y="0"/>
          <p14:tracePt t="314717" x="165100" y="0"/>
          <p14:tracePt t="314734" x="247650" y="0"/>
          <p14:tracePt t="314750" x="381000" y="0"/>
          <p14:tracePt t="314767" x="495300" y="0"/>
          <p14:tracePt t="314784" x="609600" y="0"/>
          <p14:tracePt t="314800" x="704850" y="0"/>
          <p14:tracePt t="314817" x="774700" y="0"/>
          <p14:tracePt t="314819" x="781050" y="0"/>
          <p14:tracePt t="314822" x="806450" y="0"/>
          <p14:tracePt t="314834" x="831850" y="0"/>
          <p14:tracePt t="314851" x="908050" y="0"/>
          <p14:tracePt t="314867" x="1003300" y="0"/>
          <p14:tracePt t="314884" x="1111250" y="0"/>
          <p14:tracePt t="314900" x="1238250" y="0"/>
          <p14:tracePt t="314917" x="1308100" y="0"/>
          <p14:tracePt t="314934" x="1377950" y="0"/>
          <p14:tracePt t="314950" x="1454150" y="0"/>
          <p14:tracePt t="314967" x="1600200" y="0"/>
          <p14:tracePt t="314984" x="1784350" y="0"/>
          <p14:tracePt t="315000" x="1936750" y="0"/>
          <p14:tracePt t="315017" x="2032000" y="0"/>
          <p14:tracePt t="315034" x="2051050" y="0"/>
          <p14:tracePt t="315191" x="2044700" y="0"/>
          <p14:tracePt t="315221" x="2038350" y="0"/>
          <p14:tracePt t="315279" x="2044700" y="0"/>
          <p14:tracePt t="315293" x="2051050" y="0"/>
          <p14:tracePt t="315301" x="2057400" y="0"/>
          <p14:tracePt t="315317" x="2076450" y="0"/>
          <p14:tracePt t="315334" x="2101850" y="0"/>
          <p14:tracePt t="315351" x="2120900" y="0"/>
          <p14:tracePt t="315367" x="2133600" y="0"/>
          <p14:tracePt t="315384" x="2146300" y="0"/>
          <p14:tracePt t="315493" x="2139950" y="0"/>
          <p14:tracePt t="315517" x="2133600" y="0"/>
          <p14:tracePt t="315534" x="2120900" y="0"/>
          <p14:tracePt t="315551" x="2101850" y="0"/>
          <p14:tracePt t="315613" x="2108200" y="0"/>
          <p14:tracePt t="315615" x="2120900" y="6350"/>
          <p14:tracePt t="315634" x="2216150" y="57150"/>
          <p14:tracePt t="315651" x="2387600" y="101600"/>
          <p14:tracePt t="315667" x="2616200" y="133350"/>
          <p14:tracePt t="315684" x="2895600" y="133350"/>
          <p14:tracePt t="315701" x="3397250" y="133350"/>
          <p14:tracePt t="315717" x="4006850" y="158750"/>
          <p14:tracePt t="315734" x="4718050" y="158750"/>
          <p14:tracePt t="315751" x="5568950" y="158750"/>
          <p14:tracePt t="315767" x="6280150" y="107950"/>
          <p14:tracePt t="315784" x="6775450" y="25400"/>
          <p14:tracePt t="315801" x="7054850" y="0"/>
          <p14:tracePt t="315817" x="7112000" y="0"/>
          <p14:tracePt t="315834" x="7092950" y="0"/>
          <p14:tracePt t="315851" x="6870700" y="0"/>
          <p14:tracePt t="315867" x="6464300" y="0"/>
          <p14:tracePt t="315884" x="6026150" y="0"/>
          <p14:tracePt t="315901" x="5575300" y="0"/>
          <p14:tracePt t="315917" x="5219700" y="0"/>
          <p14:tracePt t="315934" x="4800600" y="0"/>
          <p14:tracePt t="315951" x="4356100" y="0"/>
          <p14:tracePt t="315967" x="4038600" y="6350"/>
          <p14:tracePt t="315984" x="3829050" y="38100"/>
          <p14:tracePt t="316001" x="3657600" y="69850"/>
          <p14:tracePt t="316017" x="3530600" y="101600"/>
          <p14:tracePt t="316034" x="3422650" y="133350"/>
          <p14:tracePt t="316051" x="3308350" y="165100"/>
          <p14:tracePt t="316067" x="3238500" y="184150"/>
          <p14:tracePt t="316084" x="3175000" y="196850"/>
          <p14:tracePt t="316101" x="3143250" y="203200"/>
          <p14:tracePt t="316117" x="3124200" y="209550"/>
          <p14:tracePt t="316134" x="3111500" y="215900"/>
          <p14:tracePt t="316242" x="3105150" y="215900"/>
          <p14:tracePt t="316251" x="3098800" y="215900"/>
          <p14:tracePt t="316267" x="3079750" y="215900"/>
          <p14:tracePt t="316285" x="3073400" y="222250"/>
          <p14:tracePt t="316301" x="3067050" y="222250"/>
          <p14:tracePt t="316317" x="3054350" y="222250"/>
          <p14:tracePt t="316334" x="3035300" y="222250"/>
          <p14:tracePt t="316351" x="2990850" y="215900"/>
          <p14:tracePt t="316367" x="2933700" y="190500"/>
          <p14:tracePt t="316384" x="2844800" y="171450"/>
          <p14:tracePt t="316401" x="2736850" y="139700"/>
          <p14:tracePt t="316417" x="2686050" y="133350"/>
          <p14:tracePt t="316434" x="2647950" y="133350"/>
          <p14:tracePt t="316451" x="2616200" y="133350"/>
          <p14:tracePt t="316467" x="2584450" y="133350"/>
          <p14:tracePt t="316484" x="2546350" y="139700"/>
          <p14:tracePt t="316501" x="2501900" y="146050"/>
          <p14:tracePt t="316517" x="2457450" y="146050"/>
          <p14:tracePt t="316534" x="2419350" y="146050"/>
          <p14:tracePt t="316551" x="2374900" y="146050"/>
          <p14:tracePt t="316567" x="2349500" y="146050"/>
          <p14:tracePt t="316584" x="2330450" y="146050"/>
          <p14:tracePt t="316601" x="2311400" y="146050"/>
          <p14:tracePt t="316618" x="2305050" y="146050"/>
          <p14:tracePt t="316634" x="2298700" y="146050"/>
          <p14:tracePt t="317012" x="0" y="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Voting Algorithm</a:t>
            </a:r>
          </a:p>
        </p:txBody>
      </p:sp>
      <p:sp>
        <p:nvSpPr>
          <p:cNvPr id="3" name="Content Placeholder 2"/>
          <p:cNvSpPr>
            <a:spLocks noGrp="1"/>
          </p:cNvSpPr>
          <p:nvPr>
            <p:ph idx="1"/>
          </p:nvPr>
        </p:nvSpPr>
        <p:spPr/>
        <p:txBody>
          <a:bodyPr>
            <a:normAutofit/>
          </a:bodyPr>
          <a:lstStyle/>
          <a:p>
            <a:r>
              <a:rPr lang="en-US" dirty="0"/>
              <a:t>There are 3 ways a user can “vote” on a paper</a:t>
            </a:r>
          </a:p>
          <a:p>
            <a:pPr lvl="1"/>
            <a:r>
              <a:rPr lang="en-US" dirty="0"/>
              <a:t>Saving the paper		2 point</a:t>
            </a:r>
          </a:p>
          <a:p>
            <a:pPr lvl="1"/>
            <a:r>
              <a:rPr lang="en-US" dirty="0"/>
              <a:t>Up voting a paper		1 point</a:t>
            </a:r>
          </a:p>
          <a:p>
            <a:pPr lvl="1"/>
            <a:r>
              <a:rPr lang="en-US" dirty="0"/>
              <a:t>Down voting a paper	-1 point</a:t>
            </a:r>
          </a:p>
          <a:p>
            <a:r>
              <a:rPr lang="en-US" dirty="0"/>
              <a:t>When a user votes it saves in the database the paper, type of vote, and the session of that user.</a:t>
            </a:r>
          </a:p>
          <a:p>
            <a:pPr lvl="1"/>
            <a:r>
              <a:rPr lang="en-US" dirty="0"/>
              <a:t>The way the algorithm works is simplistic in its execution.</a:t>
            </a:r>
          </a:p>
          <a:p>
            <a:pPr lvl="1"/>
            <a:r>
              <a:rPr lang="en-US" dirty="0"/>
              <a:t>It looks at the papers and how they were saved and their concepts</a:t>
            </a:r>
          </a:p>
          <a:p>
            <a:pPr lvl="1"/>
            <a:r>
              <a:rPr lang="en-US" dirty="0"/>
              <a:t>It reviews all the papers that were pulled by the original query and determines their concepts.</a:t>
            </a:r>
          </a:p>
        </p:txBody>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14:trim end="2535.6689"/>
                </p14:media>
              </p:ext>
            </p:extLst>
          </p:nvPr>
        </p:nvPicPr>
        <p:blipFill>
          <a:blip r:embed="rId4"/>
          <a:stretch>
            <a:fillRect/>
          </a:stretch>
        </p:blipFill>
        <p:spPr>
          <a:xfrm flipH="1">
            <a:off x="12039599" y="6812281"/>
            <a:ext cx="45719" cy="45719"/>
          </a:xfrm>
          <a:prstGeom prst="rect">
            <a:avLst/>
          </a:prstGeom>
        </p:spPr>
      </p:pic>
    </p:spTree>
    <p:extLst>
      <p:ext uri="{BB962C8B-B14F-4D97-AF65-F5344CB8AC3E}">
        <p14:creationId xmlns:p14="http://schemas.microsoft.com/office/powerpoint/2010/main" val="632962101"/>
      </p:ext>
    </p:extLst>
  </p:cSld>
  <p:clrMapOvr>
    <a:masterClrMapping/>
  </p:clrMapOvr>
  <mc:AlternateContent xmlns:mc="http://schemas.openxmlformats.org/markup-compatibility/2006" xmlns:p14="http://schemas.microsoft.com/office/powerpoint/2010/main">
    <mc:Choice Requires="p14">
      <p:transition spd="slow" p14:dur="2000" advTm="55597"/>
    </mc:Choice>
    <mc:Fallback xmlns="">
      <p:transition spd="slow" advTm="55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Voting Algorithm</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680321" y="2336872"/>
                <a:ext cx="9613861" cy="4176943"/>
              </a:xfrm>
            </p:spPr>
            <p:txBody>
              <a:bodyPr>
                <a:normAutofit fontScale="92500" lnSpcReduction="20000"/>
              </a:bodyPr>
              <a:lstStyle/>
              <a:p>
                <a:r>
                  <a:rPr lang="en-US" dirty="0"/>
                  <a:t>There are 4 possible outcomes of each concept for each queried paper.</a:t>
                </a:r>
              </a:p>
              <a:p>
                <a:pPr marL="0" indent="0">
                  <a:buNone/>
                </a:pPr>
                <a:r>
                  <a:rPr lang="en-US" dirty="0"/>
                  <a:t>Example of a </a:t>
                </a:r>
                <a:r>
                  <a:rPr lang="en-US" dirty="0" err="1"/>
                  <a:t>voteTotal</a:t>
                </a:r>
                <a:r>
                  <a:rPr lang="en-US" dirty="0"/>
                  <a:t> (“cancer”, +1, -1, +2 -&gt; 2)</a:t>
                </a:r>
              </a:p>
              <a:p>
                <a:pPr marL="0" indent="0">
                  <a:buNone/>
                </a:pPr>
                <a:r>
                  <a:rPr lang="en-US" dirty="0"/>
                  <a:t>1. A voted concept exist in paper and that is concept also in the query</a:t>
                </a:r>
              </a:p>
              <a:p>
                <a:pPr marL="0" indent="0">
                  <a:buNone/>
                </a:pPr>
                <a:r>
                  <a:rPr lang="en-US" dirty="0"/>
                  <a:t>	</a:t>
                </a:r>
                <a14:m>
                  <m:oMath xmlns:m="http://schemas.openxmlformats.org/officeDocument/2006/math">
                    <m:r>
                      <a:rPr lang="en-US" i="1" smtClean="0">
                        <a:latin typeface="Cambria Math" panose="02040503050406030204" pitchFamily="18" charset="0"/>
                      </a:rPr>
                      <m:t>𝑥</m:t>
                    </m:r>
                    <m:r>
                      <a:rPr lang="en-US" i="1" smtClean="0">
                        <a:latin typeface="Cambria Math" panose="02040503050406030204" pitchFamily="18" charset="0"/>
                      </a:rPr>
                      <m:t>=</m:t>
                    </m:r>
                    <m:f>
                      <m:fPr>
                        <m:ctrlPr>
                          <a:rPr lang="en-US" i="1" smtClean="0">
                            <a:latin typeface="Cambria Math" charset="0"/>
                          </a:rPr>
                        </m:ctrlPr>
                      </m:fPr>
                      <m:num>
                        <m:r>
                          <a:rPr lang="en-US" b="0" i="1" smtClean="0">
                            <a:latin typeface="Cambria Math" panose="02040503050406030204" pitchFamily="18" charset="0"/>
                          </a:rPr>
                          <m:t>𝑣𝑜𝑡𝑒𝑇𝑜𝑡𝑎𝑙</m:t>
                        </m:r>
                      </m:num>
                      <m:den>
                        <m:r>
                          <a:rPr lang="en-US" b="0" i="1" smtClean="0">
                            <a:latin typeface="Cambria Math" panose="02040503050406030204" pitchFamily="18" charset="0"/>
                          </a:rPr>
                          <m:t>4</m:t>
                        </m:r>
                      </m:den>
                    </m:f>
                    <m:r>
                      <a:rPr lang="en-US" b="0" i="1" smtClean="0">
                        <a:latin typeface="Cambria Math" panose="02040503050406030204" pitchFamily="18" charset="0"/>
                      </a:rPr>
                      <m:t>∗(</m:t>
                    </m:r>
                    <m:r>
                      <a:rPr lang="en-US" i="1">
                        <a:latin typeface="Cambria Math" panose="02040503050406030204" pitchFamily="18" charset="0"/>
                      </a:rPr>
                      <m:t>𝑟𝑒𝑙𝑒𝑣𝑎𝑛𝑐𝑒</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𝑐𝑜𝑛𝑐𝑒𝑝𝑡</m:t>
                    </m:r>
                    <m:r>
                      <a:rPr lang="en-US" b="0" i="1" smtClean="0">
                        <a:latin typeface="Cambria Math" panose="02040503050406030204" pitchFamily="18" charset="0"/>
                      </a:rPr>
                      <m:t>)</m:t>
                    </m:r>
                  </m:oMath>
                </a14:m>
                <a:r>
                  <a:rPr lang="en-US" dirty="0"/>
                  <a:t>+</a:t>
                </a:r>
                <a14:m>
                  <m:oMath xmlns:m="http://schemas.openxmlformats.org/officeDocument/2006/math">
                    <m:d>
                      <m:dPr>
                        <m:ctrlPr>
                          <a:rPr lang="en-US" i="1">
                            <a:latin typeface="Cambria Math" charset="0"/>
                          </a:rPr>
                        </m:ctrlPr>
                      </m:dPr>
                      <m:e>
                        <m:r>
                          <a:rPr lang="en-US" i="1">
                            <a:latin typeface="Cambria Math" panose="02040503050406030204" pitchFamily="18" charset="0"/>
                          </a:rPr>
                          <m:t>𝑟𝑒𝑙𝑒𝑣𝑎𝑛𝑐𝑒𝑜𝑓</m:t>
                        </m:r>
                        <m:r>
                          <a:rPr lang="en-US" i="1">
                            <a:latin typeface="Cambria Math" panose="02040503050406030204" pitchFamily="18" charset="0"/>
                          </a:rPr>
                          <m:t> </m:t>
                        </m:r>
                        <m:r>
                          <a:rPr lang="en-US" i="1">
                            <a:latin typeface="Cambria Math" panose="02040503050406030204" pitchFamily="18" charset="0"/>
                          </a:rPr>
                          <m:t>𝑐𝑜𝑛𝑐𝑒𝑝𝑡</m:t>
                        </m:r>
                      </m:e>
                    </m:d>
                  </m:oMath>
                </a14:m>
                <a:endParaRPr lang="en-US" dirty="0"/>
              </a:p>
              <a:p>
                <a:pPr marL="0" indent="0">
                  <a:buNone/>
                </a:pPr>
                <a:r>
                  <a:rPr lang="en-US" dirty="0"/>
                  <a:t>2. A voted concept exist in paper and does not exist in the query</a:t>
                </a:r>
              </a:p>
              <a:p>
                <a:pPr marL="0" indent="0">
                  <a:buNone/>
                </a:pPr>
                <a:r>
                  <a:rPr lang="en-US" dirty="0"/>
                  <a:t>	</a:t>
                </a:r>
                <a14:m>
                  <m:oMath xmlns:m="http://schemas.openxmlformats.org/officeDocument/2006/math">
                    <m:r>
                      <a:rPr lang="en-US" i="1">
                        <a:latin typeface="Cambria Math" panose="02040503050406030204" pitchFamily="18" charset="0"/>
                      </a:rPr>
                      <m:t>𝑥</m:t>
                    </m:r>
                    <m:r>
                      <a:rPr lang="en-US" i="1">
                        <a:latin typeface="Cambria Math" panose="02040503050406030204" pitchFamily="18" charset="0"/>
                      </a:rPr>
                      <m:t>=</m:t>
                    </m:r>
                    <m:f>
                      <m:fPr>
                        <m:ctrlPr>
                          <a:rPr lang="en-US" i="1">
                            <a:latin typeface="Cambria Math" charset="0"/>
                          </a:rPr>
                        </m:ctrlPr>
                      </m:fPr>
                      <m:num>
                        <m:r>
                          <a:rPr lang="en-US" i="1">
                            <a:latin typeface="Cambria Math" panose="02040503050406030204" pitchFamily="18" charset="0"/>
                          </a:rPr>
                          <m:t>𝑣𝑜𝑡𝑒𝑇𝑜𝑡𝑎𝑙</m:t>
                        </m:r>
                      </m:num>
                      <m:den>
                        <m:r>
                          <a:rPr lang="en-US" i="1">
                            <a:latin typeface="Cambria Math" panose="02040503050406030204" pitchFamily="18" charset="0"/>
                          </a:rPr>
                          <m:t>4</m:t>
                        </m:r>
                      </m:den>
                    </m:f>
                    <m:r>
                      <a:rPr lang="en-US" i="1">
                        <a:latin typeface="Cambria Math" panose="02040503050406030204" pitchFamily="18" charset="0"/>
                      </a:rPr>
                      <m:t>∗(</m:t>
                    </m:r>
                    <m:r>
                      <a:rPr lang="en-US" i="1">
                        <a:latin typeface="Cambria Math" panose="02040503050406030204" pitchFamily="18" charset="0"/>
                      </a:rPr>
                      <m:t>𝑟𝑒𝑙𝑒𝑣𝑎𝑛𝑐𝑒𝑜𝑓</m:t>
                    </m:r>
                    <m:r>
                      <a:rPr lang="en-US" i="1">
                        <a:latin typeface="Cambria Math" panose="02040503050406030204" pitchFamily="18" charset="0"/>
                      </a:rPr>
                      <m:t> </m:t>
                    </m:r>
                    <m:r>
                      <a:rPr lang="en-US" i="1">
                        <a:latin typeface="Cambria Math" panose="02040503050406030204" pitchFamily="18" charset="0"/>
                      </a:rPr>
                      <m:t>𝑐𝑜𝑛𝑐𝑒𝑝𝑡</m:t>
                    </m:r>
                    <m:r>
                      <a:rPr lang="en-US" i="1">
                        <a:latin typeface="Cambria Math" panose="02040503050406030204" pitchFamily="18" charset="0"/>
                      </a:rPr>
                      <m:t>)</m:t>
                    </m:r>
                  </m:oMath>
                </a14:m>
                <a:endParaRPr lang="en-US" dirty="0"/>
              </a:p>
              <a:p>
                <a:pPr marL="0" indent="0">
                  <a:buNone/>
                </a:pPr>
                <a:r>
                  <a:rPr lang="en-US" dirty="0"/>
                  <a:t>3. A voted concept does not exist in the paper but does exist in the query</a:t>
                </a:r>
              </a:p>
              <a:p>
                <a:pPr marL="0" indent="0">
                  <a:buNone/>
                </a:pPr>
                <a:r>
                  <a:rPr lang="en-US" dirty="0"/>
                  <a:t>	</a:t>
                </a:r>
                <a14:m>
                  <m:oMath xmlns:m="http://schemas.openxmlformats.org/officeDocument/2006/math">
                    <m:r>
                      <a:rPr lang="en-US" i="1">
                        <a:latin typeface="Cambria Math" panose="02040503050406030204" pitchFamily="18" charset="0"/>
                      </a:rPr>
                      <m:t>𝑥</m:t>
                    </m:r>
                    <m:r>
                      <a:rPr lang="en-US" i="1">
                        <a:latin typeface="Cambria Math" panose="02040503050406030204" pitchFamily="18" charset="0"/>
                      </a:rPr>
                      <m:t>=</m:t>
                    </m:r>
                    <m:d>
                      <m:dPr>
                        <m:ctrlPr>
                          <a:rPr lang="en-US" i="1">
                            <a:latin typeface="Cambria Math" charset="0"/>
                          </a:rPr>
                        </m:ctrlPr>
                      </m:dPr>
                      <m:e>
                        <m:r>
                          <a:rPr lang="en-US" i="1">
                            <a:latin typeface="Cambria Math" panose="02040503050406030204" pitchFamily="18" charset="0"/>
                          </a:rPr>
                          <m:t>𝑟𝑒𝑙𝑒𝑣𝑎𝑛𝑐𝑒𝑜𝑓</m:t>
                        </m:r>
                        <m:r>
                          <a:rPr lang="en-US" i="1">
                            <a:latin typeface="Cambria Math" panose="02040503050406030204" pitchFamily="18" charset="0"/>
                          </a:rPr>
                          <m:t> </m:t>
                        </m:r>
                        <m:r>
                          <a:rPr lang="en-US" i="1">
                            <a:latin typeface="Cambria Math" panose="02040503050406030204" pitchFamily="18" charset="0"/>
                          </a:rPr>
                          <m:t>𝑐𝑜𝑛𝑐𝑒𝑝𝑡</m:t>
                        </m:r>
                      </m:e>
                    </m:d>
                  </m:oMath>
                </a14:m>
                <a:endParaRPr lang="en-US" dirty="0"/>
              </a:p>
              <a:p>
                <a:pPr marL="0" indent="0">
                  <a:buNone/>
                </a:pPr>
                <a:r>
                  <a:rPr lang="en-US" dirty="0"/>
                  <a:t>4. Neither the voted concept exist nor is the concept part of the query</a:t>
                </a:r>
              </a:p>
              <a:p>
                <a:pPr marL="0" indent="0">
                  <a:buNone/>
                </a:pPr>
                <a:r>
                  <a:rPr lang="en-US" dirty="0"/>
                  <a:t>	</a:t>
                </a:r>
                <a14:m>
                  <m:oMath xmlns:m="http://schemas.openxmlformats.org/officeDocument/2006/math">
                    <m:r>
                      <a:rPr lang="en-US" i="1">
                        <a:latin typeface="Cambria Math" panose="02040503050406030204" pitchFamily="18" charset="0"/>
                      </a:rPr>
                      <m:t>𝑥</m:t>
                    </m:r>
                    <m:r>
                      <a:rPr lang="en-US" i="1">
                        <a:latin typeface="Cambria Math" panose="02040503050406030204" pitchFamily="18" charset="0"/>
                      </a:rPr>
                      <m:t>=0</m:t>
                    </m:r>
                  </m:oMath>
                </a14:m>
                <a:endParaRPr lang="en-US" dirty="0"/>
              </a:p>
              <a:p>
                <a:pPr marL="457200" lvl="1" indent="0">
                  <a:buNone/>
                </a:pPr>
                <a:r>
                  <a:rPr lang="en-US" dirty="0"/>
                  <a:t>Score for paper</a:t>
                </a:r>
                <a14:m>
                  <m:oMath xmlns:m="http://schemas.openxmlformats.org/officeDocument/2006/math">
                    <m:r>
                      <a:rPr lang="pt-BR" i="1" smtClean="0">
                        <a:latin typeface="Cambria Math" panose="02040503050406030204" pitchFamily="18" charset="0"/>
                      </a:rPr>
                      <m:t>=</m:t>
                    </m:r>
                    <m:nary>
                      <m:naryPr>
                        <m:chr m:val="∑"/>
                        <m:ctrlPr>
                          <a:rPr lang="pt-BR" i="1" smtClean="0">
                            <a:latin typeface="Cambria Math" charset="0"/>
                          </a:rPr>
                        </m:ctrlPr>
                      </m:naryPr>
                      <m:sub>
                        <m:r>
                          <a:rPr lang="pt-BR" i="1" smtClean="0">
                            <a:latin typeface="Cambria Math" panose="02040503050406030204" pitchFamily="18" charset="0"/>
                          </a:rPr>
                          <m:t>𝑛</m:t>
                        </m:r>
                        <m:r>
                          <a:rPr lang="pt-BR" i="1" smtClean="0">
                            <a:latin typeface="Cambria Math" panose="02040503050406030204" pitchFamily="18" charset="0"/>
                          </a:rPr>
                          <m:t>=0</m:t>
                        </m:r>
                      </m:sub>
                      <m:sup>
                        <m:r>
                          <a:rPr lang="en-US" b="0" i="1" smtClean="0">
                            <a:latin typeface="Cambria Math" panose="02040503050406030204" pitchFamily="18" charset="0"/>
                          </a:rPr>
                          <m:t>𝐶𝑜𝑛𝑐𝑒𝑝𝑡</m:t>
                        </m:r>
                        <m:r>
                          <a:rPr lang="en-US" b="0" i="1" smtClean="0">
                            <a:latin typeface="Cambria Math" panose="02040503050406030204" pitchFamily="18" charset="0"/>
                          </a:rPr>
                          <m:t> </m:t>
                        </m:r>
                        <m:r>
                          <a:rPr lang="en-US" b="0" i="1" smtClean="0">
                            <a:latin typeface="Cambria Math" panose="02040503050406030204" pitchFamily="18" charset="0"/>
                          </a:rPr>
                          <m:t>𝑡𝑜𝑡𝑎𝑙</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𝑝𝑎𝑝𝑒𝑟</m:t>
                        </m:r>
                      </m:sup>
                      <m:e>
                        <m:d>
                          <m:dPr>
                            <m:ctrlPr>
                              <a:rPr lang="pt-BR" i="1" smtClean="0">
                                <a:latin typeface="Cambria Math" charset="0"/>
                              </a:rPr>
                            </m:ctrlPr>
                          </m:dPr>
                          <m:e>
                            <m:r>
                              <a:rPr lang="en-US" b="0" i="1" smtClean="0">
                                <a:latin typeface="Cambria Math" panose="02040503050406030204" pitchFamily="18" charset="0"/>
                              </a:rPr>
                              <m:t>𝑠𝑐𝑜𝑟𝑒</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𝑐𝑜𝑛𝑐𝑒𝑝𝑡</m:t>
                            </m:r>
                          </m:e>
                        </m:d>
                      </m:e>
                    </m:nary>
                  </m:oMath>
                </a14:m>
                <a:endParaRPr lang="en-US" dirty="0"/>
              </a:p>
              <a:p>
                <a:pPr lvl="1"/>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680321" y="2336872"/>
                <a:ext cx="9613861" cy="4176943"/>
              </a:xfrm>
              <a:blipFill>
                <a:blip r:embed="rId4"/>
                <a:stretch>
                  <a:fillRect l="-824" t="-3207" b="-14869"/>
                </a:stretch>
              </a:blipFill>
            </p:spPr>
            <p:txBody>
              <a:bodyPr/>
              <a:lstStyle/>
              <a:p>
                <a:r>
                  <a:rPr lang="en-US">
                    <a:noFill/>
                  </a:rPr>
                  <a:t> </a:t>
                </a:r>
              </a:p>
            </p:txBody>
          </p:sp>
        </mc:Fallback>
      </mc:AlternateContent>
      <p:pic>
        <p:nvPicPr>
          <p:cNvPr id="6" name="Audio 5">
            <a:hlinkClick r:id="" action="ppaction://media"/>
          </p:cNvPr>
          <p:cNvPicPr>
            <a:picLocks noChangeAspect="1"/>
          </p:cNvPicPr>
          <p:nvPr>
            <a:audioFile r:link="rId1"/>
            <p:extLst>
              <p:ext uri="{DAA4B4D4-6D71-4841-9C94-3DE7FCFB9230}">
                <p14:media xmlns:p14="http://schemas.microsoft.com/office/powerpoint/2010/main" r:embed="rId2">
                  <p14:trim end="2798.3446"/>
                </p14:media>
              </p:ext>
            </p:extLst>
          </p:nvPr>
        </p:nvPicPr>
        <p:blipFill>
          <a:blip r:embed="rId5"/>
          <a:stretch>
            <a:fillRect/>
          </a:stretch>
        </p:blipFill>
        <p:spPr>
          <a:xfrm flipH="1">
            <a:off x="12085318" y="6722723"/>
            <a:ext cx="45719" cy="45719"/>
          </a:xfrm>
          <a:prstGeom prst="rect">
            <a:avLst/>
          </a:prstGeom>
        </p:spPr>
      </p:pic>
    </p:spTree>
    <p:extLst>
      <p:ext uri="{BB962C8B-B14F-4D97-AF65-F5344CB8AC3E}">
        <p14:creationId xmlns:p14="http://schemas.microsoft.com/office/powerpoint/2010/main" val="3805259678"/>
      </p:ext>
    </p:extLst>
  </p:cSld>
  <p:clrMapOvr>
    <a:masterClrMapping/>
  </p:clrMapOvr>
  <mc:AlternateContent xmlns:mc="http://schemas.openxmlformats.org/markup-compatibility/2006" xmlns:p14="http://schemas.microsoft.com/office/powerpoint/2010/main">
    <mc:Choice Requires="p14">
      <p:transition spd="slow" p14:dur="2000" advTm="180694"/>
    </mc:Choice>
    <mc:Fallback xmlns="">
      <p:transition spd="slow" advTm="1806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6"/>
                </p:tgtEl>
              </p:cMediaNode>
            </p:audio>
          </p:childTnLst>
        </p:cTn>
      </p:par>
    </p:tnLst>
  </p:timing>
  <p:extLst mod="1">
    <p:ext uri="{3A86A75C-4F4B-4683-9AE1-C65F6400EC91}">
      <p14:laserTraceLst xmlns:p14="http://schemas.microsoft.com/office/powerpoint/2010/main">
        <p14:tracePtLst>
          <p14:tracePt t="178637" x="11779250" y="1860550"/>
          <p14:tracePt t="178640" x="11558588" y="1698625"/>
          <p14:tracePt t="178642" x="10936288" y="1317625"/>
          <p14:tracePt t="178644" x="10694988" y="1176338"/>
          <p14:tracePt t="178648" x="10453688" y="1025525"/>
          <p14:tracePt t="178650" x="9839325" y="684213"/>
          <p14:tracePt t="178652" x="9598025" y="563563"/>
          <p14:tracePt t="178656" x="9367838" y="431800"/>
          <p14:tracePt t="178658" x="8755063" y="141288"/>
          <p14:tracePt t="179840" x="9207500" y="4554538"/>
          <p14:tracePt t="179843" x="9186863" y="4535488"/>
          <p14:tracePt t="179845" x="9147175" y="4505325"/>
          <p14:tracePt t="179847" x="9126538" y="4475163"/>
          <p14:tracePt t="179851" x="9086850" y="4464050"/>
          <p14:tracePt t="179853" x="9015413" y="4403725"/>
          <p14:tracePt t="179855" x="8975725" y="4384675"/>
          <p14:tracePt t="179859" x="8945563" y="4354513"/>
          <p14:tracePt t="179861" x="8855075" y="4303713"/>
          <p14:tracePt t="179863" x="8815388" y="4273550"/>
          <p14:tracePt t="179867" x="8764588" y="4233863"/>
          <p14:tracePt t="179869" x="8674100" y="4183063"/>
          <p14:tracePt t="179871" x="8634413" y="4152900"/>
          <p14:tracePt t="179875" x="8593138" y="4113213"/>
          <p14:tracePt t="179877" x="8483600" y="4041775"/>
          <p14:tracePt t="179879" x="8432800" y="4011613"/>
          <p14:tracePt t="179883" x="8382000" y="3971925"/>
          <p14:tracePt t="179885" x="8251825" y="3871913"/>
          <p14:tracePt t="179887" x="8191500" y="3830638"/>
          <p14:tracePt t="179891" x="8131175" y="3790950"/>
          <p14:tracePt t="179893" x="7980363" y="3679825"/>
          <p14:tracePt t="179895" x="7899400" y="3640138"/>
          <p14:tracePt t="179899" x="7829550" y="3589338"/>
          <p14:tracePt t="179901" x="7639050" y="3459163"/>
          <p14:tracePt t="179903" x="7558088" y="3398838"/>
          <p14:tracePt t="179907" x="7478713" y="3348038"/>
          <p14:tracePt t="179909" x="7246938" y="3208338"/>
          <p14:tracePt t="179911" x="7156450" y="3136900"/>
          <p14:tracePt t="179915" x="7075488" y="3076575"/>
          <p14:tracePt t="179917" x="6834188" y="2895600"/>
          <p14:tracePt t="179919" x="6734175" y="2835275"/>
          <p14:tracePt t="179923" x="6634163" y="2755900"/>
          <p14:tracePt t="179925" x="6381750" y="2574925"/>
          <p14:tracePt t="179927" x="6281738" y="2514600"/>
          <p14:tracePt t="179931" x="6181725" y="2454275"/>
          <p14:tracePt t="179933" x="5949950" y="2292350"/>
          <p14:tracePt t="179935" x="5849938" y="2222500"/>
          <p14:tracePt t="179940" x="5768975" y="2171700"/>
          <p14:tracePt t="179941" x="5518150" y="2020888"/>
          <p14:tracePt t="179943" x="5427663" y="1971675"/>
          <p14:tracePt t="179947" x="5357813" y="1920875"/>
          <p14:tracePt t="179949" x="5126038" y="1770063"/>
          <p14:tracePt t="179951" x="5056188" y="1730375"/>
          <p14:tracePt t="179955" x="4995863" y="1689100"/>
          <p14:tracePt t="179957" x="4824413" y="1589088"/>
          <p14:tracePt t="179959" x="4764088" y="1547813"/>
          <p14:tracePt t="179963" x="4713288" y="1517650"/>
          <p14:tracePt t="179965" x="4603750" y="1447800"/>
          <p14:tracePt t="179967" x="4562475" y="1427163"/>
          <p14:tracePt t="179972" x="4532313" y="1397000"/>
          <p14:tracePt t="179973" x="4471988" y="1347788"/>
          <p14:tracePt t="179975" x="4452938" y="1327150"/>
          <p14:tracePt t="179979" x="4452938" y="1306513"/>
          <p14:tracePt t="179981" x="4422775" y="1266825"/>
          <p14:tracePt t="179983" x="4411663" y="1257300"/>
          <p14:tracePt t="179987" x="4411663" y="1236663"/>
          <p14:tracePt t="179989" x="4402138" y="1196975"/>
          <p14:tracePt t="179991" x="4402138" y="1176338"/>
          <p14:tracePt t="179995" x="4402138" y="1166813"/>
          <p14:tracePt t="179997" x="4402138" y="1116013"/>
          <p14:tracePt t="179999" x="4402138" y="1095375"/>
          <p14:tracePt t="180003" x="4402138" y="1076325"/>
          <p14:tracePt t="180005" x="4411663" y="1016000"/>
          <p14:tracePt t="180007" x="4411663" y="995363"/>
          <p14:tracePt t="180011" x="4432300" y="965200"/>
          <p14:tracePt t="180013" x="4471988" y="895350"/>
          <p14:tracePt t="180015" x="4492625" y="874713"/>
          <p14:tracePt t="180019" x="4502150" y="844550"/>
          <p14:tracePt t="180021" x="4543425" y="793750"/>
          <p14:tracePt t="180023" x="4562475" y="774700"/>
          <p14:tracePt t="180029" x="4643438" y="673100"/>
          <p14:tracePt t="180031" x="4664075" y="654050"/>
          <p14:tracePt t="180035" x="4683125" y="633413"/>
          <p14:tracePt t="180037" x="4724400" y="582613"/>
          <p14:tracePt t="180039" x="4743450" y="573088"/>
          <p14:tracePt t="180043" x="4764088" y="542925"/>
          <p14:tracePt t="180045" x="4814888" y="503238"/>
          <p14:tracePt t="180047" x="4833938" y="482600"/>
          <p14:tracePt t="180051" x="4854575" y="473075"/>
          <p14:tracePt t="180053" x="4894263" y="442913"/>
          <p14:tracePt t="180055" x="4924425" y="431800"/>
          <p14:tracePt t="180059" x="4935538" y="422275"/>
          <p14:tracePt t="180061" x="4975225" y="392113"/>
          <p14:tracePt t="180063" x="4995863" y="392113"/>
          <p14:tracePt t="180067" x="5026025" y="382588"/>
          <p14:tracePt t="180069" x="5056188" y="352425"/>
          <p14:tracePt t="180071" x="5075238" y="352425"/>
          <p14:tracePt t="180075" x="5095875" y="341313"/>
          <p14:tracePt t="180077" x="5135563" y="322263"/>
          <p14:tracePt t="180079" x="5146675" y="311150"/>
          <p14:tracePt t="180083" x="5165725" y="301625"/>
          <p14:tracePt t="180085" x="5207000" y="292100"/>
          <p14:tracePt t="180087" x="5216525" y="292100"/>
          <p14:tracePt t="180091" x="5226050" y="280988"/>
          <p14:tracePt t="180093" x="5267325" y="271463"/>
          <p14:tracePt t="180097" x="5276850" y="271463"/>
          <p14:tracePt t="180099" x="5316538" y="250825"/>
          <p14:tracePt t="180101" x="5337175" y="241300"/>
          <p14:tracePt t="180103" x="5357813" y="231775"/>
          <p14:tracePt t="180107" x="5376863" y="231775"/>
          <p14:tracePt t="180109" x="5418138" y="220663"/>
          <p14:tracePt t="180111" x="5437188" y="211138"/>
          <p14:tracePt t="180115" x="5457825" y="201613"/>
          <p14:tracePt t="180117" x="5508625" y="201613"/>
          <p14:tracePt t="180119" x="5518150" y="190500"/>
          <p14:tracePt t="180123" x="5538788" y="190500"/>
          <p14:tracePt t="180125" x="5578475" y="171450"/>
          <p14:tracePt t="180127" x="5599113" y="171450"/>
          <p14:tracePt t="180131" x="5618163" y="160338"/>
          <p14:tracePt t="180133" x="5659438" y="160338"/>
          <p14:tracePt t="180135" x="5668963" y="150813"/>
          <p14:tracePt t="180139" x="5689600" y="141288"/>
          <p14:tracePt t="180143" x="5738813" y="130175"/>
          <p14:tracePt t="180147" x="5749925" y="130175"/>
          <p14:tracePt t="180149" x="5768975" y="120650"/>
          <p14:tracePt t="180151" x="5780088" y="111125"/>
          <p14:tracePt t="180155" x="5789613" y="111125"/>
          <p14:tracePt t="180163" x="5799138" y="111125"/>
          <p14:tracePt t="180183" x="5799138" y="100013"/>
          <p14:tracePt t="180195" x="5799138" y="90488"/>
          <p14:tracePt t="180197" x="5799138" y="80963"/>
          <p14:tracePt t="180201" x="5789613" y="69850"/>
          <p14:tracePt t="180203" x="5780088" y="69850"/>
          <p14:tracePt t="180205" x="5780088" y="60325"/>
          <p14:tracePt t="180209" x="5768975" y="60325"/>
          <p14:tracePt t="180211" x="5759450" y="39688"/>
          <p14:tracePt t="180213" x="5749925" y="39688"/>
          <p14:tracePt t="180217" x="5738813" y="30163"/>
          <p14:tracePt t="180219" x="5708650" y="20638"/>
          <p14:tracePt t="180221" x="5699125" y="9525"/>
          <p14:tracePt t="180225" x="5678488" y="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Thankyou</a:t>
            </a:r>
          </a:p>
        </p:txBody>
      </p:sp>
      <p:sp>
        <p:nvSpPr>
          <p:cNvPr id="3" name="Content Placeholder 2"/>
          <p:cNvSpPr>
            <a:spLocks noGrp="1"/>
          </p:cNvSpPr>
          <p:nvPr>
            <p:ph idx="1"/>
          </p:nvPr>
        </p:nvSpPr>
        <p:spPr/>
        <p:txBody>
          <a:bodyPr/>
          <a:lstStyle/>
          <a:p>
            <a:endParaRPr lang="en-US"/>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69023221"/>
      </p:ext>
    </p:extLst>
  </p:cSld>
  <p:clrMapOvr>
    <a:masterClrMapping/>
  </p:clrMapOvr>
  <mc:AlternateContent xmlns:mc="http://schemas.openxmlformats.org/markup-compatibility/2006">
    <mc:Choice xmlns:p14="http://schemas.microsoft.com/office/powerpoint/2010/main" Requires="p14">
      <p:transition spd="slow" p14:dur="2000" advTm="17024"/>
    </mc:Choice>
    <mc:Fallback>
      <p:transition spd="slow" advTm="170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Berlin</Template>
  <TotalTime>2660</TotalTime>
  <Words>590</Words>
  <Application>Microsoft Macintosh PowerPoint</Application>
  <PresentationFormat>Widescreen</PresentationFormat>
  <Paragraphs>89</Paragraphs>
  <Slides>9</Slides>
  <Notes>6</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Cambria Math</vt:lpstr>
      <vt:lpstr>Trebuchet MS</vt:lpstr>
      <vt:lpstr>Arial</vt:lpstr>
      <vt:lpstr>Berlin</vt:lpstr>
      <vt:lpstr>Awesome AI Scholar</vt:lpstr>
      <vt:lpstr>Start with a demo</vt:lpstr>
      <vt:lpstr>How does it work ?</vt:lpstr>
      <vt:lpstr>Loader Service</vt:lpstr>
      <vt:lpstr>Demo of Loader Service</vt:lpstr>
      <vt:lpstr>ER Diagram</vt:lpstr>
      <vt:lpstr>The Voting Algorithm</vt:lpstr>
      <vt:lpstr>The Voting Algorithm</vt:lpstr>
      <vt:lpstr>Thankyou</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Awesome AI Scholar</dc:title>
  <dc:creator>Shaikh, Ali Murtaza</dc:creator>
  <cp:lastModifiedBy>Shaikh, Ali Murtaza</cp:lastModifiedBy>
  <cp:revision>51</cp:revision>
  <dcterms:created xsi:type="dcterms:W3CDTF">2016-12-06T04:23:28Z</dcterms:created>
  <dcterms:modified xsi:type="dcterms:W3CDTF">2016-12-12T02:36:53Z</dcterms:modified>
</cp:coreProperties>
</file>

<file path=docProps/thumbnail.jpeg>
</file>